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2" r:id="rId3"/>
  </p:sldMasterIdLst>
  <p:notesMasterIdLst>
    <p:notesMasterId r:id="rId17"/>
  </p:notesMasterIdLst>
  <p:sldIdLst>
    <p:sldId id="256" r:id="rId4"/>
    <p:sldId id="257" r:id="rId5"/>
    <p:sldId id="259" r:id="rId6"/>
    <p:sldId id="260" r:id="rId7"/>
    <p:sldId id="261" r:id="rId8"/>
    <p:sldId id="276" r:id="rId9"/>
    <p:sldId id="264" r:id="rId10"/>
    <p:sldId id="278" r:id="rId11"/>
    <p:sldId id="277" r:id="rId12"/>
    <p:sldId id="263" r:id="rId13"/>
    <p:sldId id="273" r:id="rId14"/>
    <p:sldId id="271" r:id="rId15"/>
    <p:sldId id="272" r:id="rId16"/>
  </p:sldIdLst>
  <p:sldSz cx="20105688" cy="11310938"/>
  <p:notesSz cx="20105688" cy="11310938"/>
  <p:defaultTextStyle>
    <a:defPPr>
      <a:defRPr lang="en-GB"/>
    </a:defPPr>
    <a:lvl1pPr marL="0" lvl="0" indent="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ejaVu Sans" panose="020B0603030804020204"/>
        <a:cs typeface="+mn-cs"/>
      </a:defRPr>
    </a:lvl1pPr>
    <a:lvl2pPr marL="742950" lvl="1" indent="-28575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ejaVu Sans" panose="020B0603030804020204"/>
        <a:cs typeface="+mn-cs"/>
      </a:defRPr>
    </a:lvl2pPr>
    <a:lvl3pPr marL="1143000" lvl="2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ejaVu Sans" panose="020B0603030804020204"/>
        <a:cs typeface="+mn-cs"/>
      </a:defRPr>
    </a:lvl3pPr>
    <a:lvl4pPr marL="1600200" lvl="3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ejaVu Sans" panose="020B0603030804020204"/>
        <a:cs typeface="+mn-cs"/>
      </a:defRPr>
    </a:lvl4pPr>
    <a:lvl5pPr marL="2057400" lvl="4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ejaVu Sans" panose="020B0603030804020204"/>
        <a:cs typeface="+mn-cs"/>
      </a:defRPr>
    </a:lvl5pPr>
    <a:lvl6pPr marL="2286000" lvl="5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ejaVu Sans" panose="020B0603030804020204"/>
        <a:cs typeface="+mn-cs"/>
      </a:defRPr>
    </a:lvl6pPr>
    <a:lvl7pPr marL="2743200" lvl="6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ejaVu Sans" panose="020B0603030804020204"/>
        <a:cs typeface="+mn-cs"/>
      </a:defRPr>
    </a:lvl7pPr>
    <a:lvl8pPr marL="3200400" lvl="7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ejaVu Sans" panose="020B0603030804020204"/>
        <a:cs typeface="+mn-cs"/>
      </a:defRPr>
    </a:lvl8pPr>
    <a:lvl9pPr marL="3657600" lvl="8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ejaVu Sans" panose="020B0603030804020204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2"/>
    <p:restoredTop sz="94660"/>
  </p:normalViewPr>
  <p:slideViewPr>
    <p:cSldViewPr showGuides="1">
      <p:cViewPr varScale="1">
        <p:scale>
          <a:sx n="43" d="100"/>
          <a:sy n="43" d="100"/>
        </p:scale>
        <p:origin x="666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1"/>
          <p:cNvSpPr/>
          <p:nvPr/>
        </p:nvSpPr>
        <p:spPr>
          <a:xfrm>
            <a:off x="0" y="0"/>
            <a:ext cx="20105688" cy="11310938"/>
          </a:xfrm>
          <a:prstGeom prst="roundRect">
            <a:avLst>
              <a:gd name="adj" fmla="val 14"/>
            </a:avLst>
          </a:prstGeom>
          <a:solidFill>
            <a:srgbClr val="FFFFFF"/>
          </a:solidFill>
          <a:ln w="9360">
            <a:noFill/>
          </a:ln>
        </p:spPr>
        <p:txBody>
          <a:bodyPr wrap="none" anchor="ctr" anchorCtr="0"/>
          <a:lstStyle/>
          <a:p>
            <a:pPr lvl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 dirty="0"/>
          </a:p>
        </p:txBody>
      </p:sp>
      <p:sp>
        <p:nvSpPr>
          <p:cNvPr id="4099" name="AutoShape 2"/>
          <p:cNvSpPr/>
          <p:nvPr/>
        </p:nvSpPr>
        <p:spPr>
          <a:xfrm>
            <a:off x="0" y="0"/>
            <a:ext cx="20105688" cy="11310938"/>
          </a:xfrm>
          <a:prstGeom prst="roundRect">
            <a:avLst>
              <a:gd name="adj" fmla="val 14"/>
            </a:avLst>
          </a:prstGeom>
          <a:solidFill>
            <a:srgbClr val="FFFFFF"/>
          </a:solidFill>
          <a:ln w="9525">
            <a:noFill/>
          </a:ln>
        </p:spPr>
        <p:txBody>
          <a:bodyPr wrap="none" anchor="ctr" anchorCtr="0"/>
          <a:lstStyle/>
          <a:p>
            <a:pPr lvl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 dirty="0"/>
          </a:p>
        </p:txBody>
      </p:sp>
      <p:sp>
        <p:nvSpPr>
          <p:cNvPr id="4100" name="AutoShape 3"/>
          <p:cNvSpPr/>
          <p:nvPr/>
        </p:nvSpPr>
        <p:spPr>
          <a:xfrm>
            <a:off x="0" y="0"/>
            <a:ext cx="20105688" cy="11310938"/>
          </a:xfrm>
          <a:prstGeom prst="roundRect">
            <a:avLst>
              <a:gd name="adj" fmla="val 14"/>
            </a:avLst>
          </a:prstGeom>
          <a:solidFill>
            <a:srgbClr val="FFFFFF"/>
          </a:solidFill>
          <a:ln w="9525">
            <a:noFill/>
          </a:ln>
        </p:spPr>
        <p:txBody>
          <a:bodyPr wrap="none" anchor="ctr" anchorCtr="0"/>
          <a:lstStyle/>
          <a:p>
            <a:pPr lvl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 dirty="0"/>
          </a:p>
        </p:txBody>
      </p:sp>
      <p:sp>
        <p:nvSpPr>
          <p:cNvPr id="4101" name="Rectangle 4"/>
          <p:cNvSpPr>
            <a:spLocks noGrp="1" noRot="1" noChangeAspect="1"/>
          </p:cNvSpPr>
          <p:nvPr>
            <p:ph type="sldImg"/>
          </p:nvPr>
        </p:nvSpPr>
        <p:spPr>
          <a:xfrm>
            <a:off x="215900" y="812800"/>
            <a:ext cx="7123113" cy="4003675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3613" cy="4806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/>
          <a:p>
            <a:pPr marL="0" marR="0" lvl="0" indent="0" algn="l" defTabSz="44958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pt-BR" altLang="pt-B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6600" cy="5302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078039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defRPr>
            </a:lvl1pPr>
          </a:lstStyle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0780395" algn="l"/>
              </a:tabLst>
              <a:defRPr/>
            </a:pPr>
            <a:r>
              <a:rPr kumimoji="0" lang="pt-BR" altLang="pt-BR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&lt;header&gt;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6600" cy="5302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algn="r"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078039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defRPr>
            </a:lvl1pPr>
          </a:lstStyle>
          <a:p>
            <a:pPr marL="0" marR="0" lvl="0" indent="0" algn="r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0780395" algn="l"/>
              </a:tabLst>
              <a:defRPr/>
            </a:pPr>
            <a:r>
              <a:rPr kumimoji="0" lang="pt-BR" altLang="pt-BR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&lt;date/time&gt;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6600" cy="5302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078039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defRPr>
            </a:lvl1pPr>
          </a:lstStyle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0780395" algn="l"/>
              </a:tabLst>
              <a:defRPr/>
            </a:pPr>
            <a:r>
              <a:rPr kumimoji="0" lang="pt-BR" altLang="pt-BR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&lt;footer&gt;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/>
          <a:p>
            <a:pPr marL="0" marR="0" lvl="0" indent="0" algn="r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  <a:defRPr/>
            </a:pPr>
            <a:fld id="{9A0DB2DC-4C9A-4742-B13C-FB6460FD3503}" type="slidenum">
              <a:rPr kumimoji="0" lang="pt-BR" altLang="pt-B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‹nº›</a:t>
            </a:fld>
            <a:endParaRPr kumimoji="0" lang="pt-BR" altLang="pt-BR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16146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&lt;header&gt;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6147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6148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&lt;footer&gt;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6149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1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50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6151" name="Rectangle 2"/>
          <p:cNvSpPr>
            <a:spLocks noGrp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596729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&lt;header&gt;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24579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24580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&lt;footer&gt;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24581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10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582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661150" y="1414463"/>
            <a:ext cx="6780213" cy="3814762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4583" name="Rectangle 2"/>
          <p:cNvSpPr>
            <a:spLocks noGrp="1"/>
          </p:cNvSpPr>
          <p:nvPr>
            <p:ph type="body" idx="1"/>
          </p:nvPr>
        </p:nvSpPr>
        <p:spPr>
          <a:xfrm>
            <a:off x="2009775" y="5441950"/>
            <a:ext cx="16082963" cy="4452938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  <p:sp>
        <p:nvSpPr>
          <p:cNvPr id="24584" name="Rectangle 3"/>
          <p:cNvSpPr/>
          <p:nvPr/>
        </p:nvSpPr>
        <p:spPr>
          <a:xfrm>
            <a:off x="11387138" y="10742613"/>
            <a:ext cx="8710612" cy="565150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 anchor="b" anchorCtr="0"/>
          <a:lstStyle/>
          <a:p>
            <a:pPr lvl="0" algn="r" defTabSz="449580" eaLnBrk="1" hangingPunct="1"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dirty="0"/>
              <a:t>10</a:t>
            </a:fld>
            <a:endParaRPr lang="pt-BR" altLang="pt-BR" dirty="0">
              <a:ea typeface="DejaVu Sans" panose="020B0603030804020204"/>
            </a:endParaRPr>
          </a:p>
        </p:txBody>
      </p:sp>
    </p:spTree>
    <p:extLst>
      <p:ext uri="{BB962C8B-B14F-4D97-AF65-F5344CB8AC3E}">
        <p14:creationId xmlns:p14="http://schemas.microsoft.com/office/powerpoint/2010/main" val="39837254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&lt;header&gt;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26627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26628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&lt;footer&gt;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26629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11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630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661150" y="1414463"/>
            <a:ext cx="6780213" cy="3814762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6631" name="Rectangle 2"/>
          <p:cNvSpPr>
            <a:spLocks noGrp="1"/>
          </p:cNvSpPr>
          <p:nvPr>
            <p:ph type="body" idx="1"/>
          </p:nvPr>
        </p:nvSpPr>
        <p:spPr>
          <a:xfrm>
            <a:off x="2009775" y="5441950"/>
            <a:ext cx="16082963" cy="4452938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  <p:sp>
        <p:nvSpPr>
          <p:cNvPr id="26632" name="Rectangle 3"/>
          <p:cNvSpPr/>
          <p:nvPr/>
        </p:nvSpPr>
        <p:spPr>
          <a:xfrm>
            <a:off x="11387138" y="10742613"/>
            <a:ext cx="8710612" cy="565150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 anchor="b" anchorCtr="0"/>
          <a:lstStyle/>
          <a:p>
            <a:pPr lvl="0" algn="r" defTabSz="449580" eaLnBrk="1" hangingPunct="1"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dirty="0"/>
              <a:t>11</a:t>
            </a:fld>
            <a:endParaRPr lang="pt-BR" altLang="pt-BR" dirty="0">
              <a:ea typeface="DejaVu Sans" panose="020B0603030804020204"/>
            </a:endParaRPr>
          </a:p>
        </p:txBody>
      </p:sp>
    </p:spTree>
    <p:extLst>
      <p:ext uri="{BB962C8B-B14F-4D97-AF65-F5344CB8AC3E}">
        <p14:creationId xmlns:p14="http://schemas.microsoft.com/office/powerpoint/2010/main" val="18703545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&lt;header&gt;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28675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28676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&lt;footer&gt;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28677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12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678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8679" name="Rectangle 2"/>
          <p:cNvSpPr>
            <a:spLocks noGrp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10216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&lt;header&gt;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30723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30724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&lt;footer&gt;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30725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13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726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30727" name="Rectangle 2"/>
          <p:cNvSpPr>
            <a:spLocks noGrp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25568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&lt;header&gt;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8195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8196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&lt;footer&gt;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8197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2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198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8199" name="Rectangle 2"/>
          <p:cNvSpPr>
            <a:spLocks noGrp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4204296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&lt;header&gt;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10243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10244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&lt;footer&gt;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10245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3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246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661150" y="1414463"/>
            <a:ext cx="6780213" cy="3814762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0247" name="Rectangle 2"/>
          <p:cNvSpPr>
            <a:spLocks noGrp="1"/>
          </p:cNvSpPr>
          <p:nvPr>
            <p:ph type="body" idx="1"/>
          </p:nvPr>
        </p:nvSpPr>
        <p:spPr>
          <a:xfrm>
            <a:off x="2009775" y="5441950"/>
            <a:ext cx="16082963" cy="4452938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  <p:sp>
        <p:nvSpPr>
          <p:cNvPr id="10248" name="Rectangle 3"/>
          <p:cNvSpPr/>
          <p:nvPr/>
        </p:nvSpPr>
        <p:spPr>
          <a:xfrm>
            <a:off x="11387138" y="10742613"/>
            <a:ext cx="8710612" cy="565150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 anchor="b" anchorCtr="0"/>
          <a:lstStyle/>
          <a:p>
            <a:pPr lvl="0" algn="r" defTabSz="449580" eaLnBrk="1" hangingPunct="1"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dirty="0"/>
              <a:t>3</a:t>
            </a:fld>
            <a:endParaRPr lang="pt-BR" altLang="pt-BR" dirty="0">
              <a:ea typeface="DejaVu Sans" panose="020B0603030804020204"/>
            </a:endParaRPr>
          </a:p>
        </p:txBody>
      </p:sp>
    </p:spTree>
    <p:extLst>
      <p:ext uri="{BB962C8B-B14F-4D97-AF65-F5344CB8AC3E}">
        <p14:creationId xmlns:p14="http://schemas.microsoft.com/office/powerpoint/2010/main" val="34233309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&lt;header&gt;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12291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12292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&lt;footer&gt;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12293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4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294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2295" name="Rectangle 2"/>
          <p:cNvSpPr>
            <a:spLocks noGrp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7159807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&lt;header&gt;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14339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14340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&lt;footer&gt;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14341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5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342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661150" y="1414463"/>
            <a:ext cx="6780213" cy="3814762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4343" name="Rectangle 2"/>
          <p:cNvSpPr>
            <a:spLocks noGrp="1"/>
          </p:cNvSpPr>
          <p:nvPr>
            <p:ph type="body" idx="1"/>
          </p:nvPr>
        </p:nvSpPr>
        <p:spPr>
          <a:xfrm>
            <a:off x="2009775" y="5441950"/>
            <a:ext cx="16082963" cy="4452938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  <p:sp>
        <p:nvSpPr>
          <p:cNvPr id="14344" name="Rectangle 3"/>
          <p:cNvSpPr/>
          <p:nvPr/>
        </p:nvSpPr>
        <p:spPr>
          <a:xfrm>
            <a:off x="11387138" y="10742613"/>
            <a:ext cx="8710612" cy="565150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 anchor="b" anchorCtr="0"/>
          <a:lstStyle/>
          <a:p>
            <a:pPr lvl="0" algn="r" defTabSz="449580" eaLnBrk="1" hangingPunct="1"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dirty="0"/>
              <a:t>5</a:t>
            </a:fld>
            <a:endParaRPr lang="pt-BR" altLang="pt-BR" dirty="0">
              <a:ea typeface="DejaVu Sans" panose="020B0603030804020204"/>
            </a:endParaRPr>
          </a:p>
        </p:txBody>
      </p:sp>
    </p:spTree>
    <p:extLst>
      <p:ext uri="{BB962C8B-B14F-4D97-AF65-F5344CB8AC3E}">
        <p14:creationId xmlns:p14="http://schemas.microsoft.com/office/powerpoint/2010/main" val="14357146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&lt;header&gt;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16387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16388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&lt;footer&gt;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16389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6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390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661150" y="1414463"/>
            <a:ext cx="6780213" cy="3814762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6391" name="Rectangle 2"/>
          <p:cNvSpPr>
            <a:spLocks noGrp="1"/>
          </p:cNvSpPr>
          <p:nvPr>
            <p:ph type="body" idx="1"/>
          </p:nvPr>
        </p:nvSpPr>
        <p:spPr>
          <a:xfrm>
            <a:off x="2009775" y="5441950"/>
            <a:ext cx="16082963" cy="4452938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  <p:sp>
        <p:nvSpPr>
          <p:cNvPr id="16392" name="Rectangle 3"/>
          <p:cNvSpPr/>
          <p:nvPr/>
        </p:nvSpPr>
        <p:spPr>
          <a:xfrm>
            <a:off x="11387138" y="10742613"/>
            <a:ext cx="8710612" cy="565150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 anchor="b" anchorCtr="0"/>
          <a:lstStyle/>
          <a:p>
            <a:pPr lvl="0" algn="r" defTabSz="449580" eaLnBrk="1" hangingPunct="1"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dirty="0"/>
              <a:t>6</a:t>
            </a:fld>
            <a:endParaRPr lang="pt-BR" altLang="pt-BR" dirty="0">
              <a:ea typeface="DejaVu Sans" panose="020B0603030804020204"/>
            </a:endParaRPr>
          </a:p>
        </p:txBody>
      </p:sp>
    </p:spTree>
    <p:extLst>
      <p:ext uri="{BB962C8B-B14F-4D97-AF65-F5344CB8AC3E}">
        <p14:creationId xmlns:p14="http://schemas.microsoft.com/office/powerpoint/2010/main" val="17121076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&lt;header&gt;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18435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18436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&lt;footer&gt;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18437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7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438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661150" y="1414463"/>
            <a:ext cx="6780213" cy="3814762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8439" name="Rectangle 2"/>
          <p:cNvSpPr>
            <a:spLocks noGrp="1"/>
          </p:cNvSpPr>
          <p:nvPr>
            <p:ph type="body" idx="1"/>
          </p:nvPr>
        </p:nvSpPr>
        <p:spPr>
          <a:xfrm>
            <a:off x="2009775" y="5441950"/>
            <a:ext cx="16082963" cy="4452938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  <p:sp>
        <p:nvSpPr>
          <p:cNvPr id="18440" name="Rectangle 3"/>
          <p:cNvSpPr/>
          <p:nvPr/>
        </p:nvSpPr>
        <p:spPr>
          <a:xfrm>
            <a:off x="11387138" y="10742613"/>
            <a:ext cx="8710612" cy="565150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 anchor="b" anchorCtr="0"/>
          <a:lstStyle/>
          <a:p>
            <a:pPr lvl="0" algn="r" defTabSz="449580" eaLnBrk="1" hangingPunct="1"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dirty="0"/>
              <a:t>7</a:t>
            </a:fld>
            <a:endParaRPr lang="pt-BR" altLang="pt-BR" dirty="0">
              <a:ea typeface="DejaVu Sans" panose="020B0603030804020204"/>
            </a:endParaRPr>
          </a:p>
        </p:txBody>
      </p:sp>
    </p:spTree>
    <p:extLst>
      <p:ext uri="{BB962C8B-B14F-4D97-AF65-F5344CB8AC3E}">
        <p14:creationId xmlns:p14="http://schemas.microsoft.com/office/powerpoint/2010/main" val="6768942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&lt;header&gt;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20483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20484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&lt;footer&gt;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20485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8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486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661150" y="1414463"/>
            <a:ext cx="6780213" cy="3814762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0487" name="Rectangle 2"/>
          <p:cNvSpPr>
            <a:spLocks noGrp="1"/>
          </p:cNvSpPr>
          <p:nvPr>
            <p:ph type="body" idx="1"/>
          </p:nvPr>
        </p:nvSpPr>
        <p:spPr>
          <a:xfrm>
            <a:off x="2009775" y="5441950"/>
            <a:ext cx="16082963" cy="4452938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  <p:sp>
        <p:nvSpPr>
          <p:cNvPr id="20488" name="Rectangle 3"/>
          <p:cNvSpPr/>
          <p:nvPr/>
        </p:nvSpPr>
        <p:spPr>
          <a:xfrm>
            <a:off x="11387138" y="10742613"/>
            <a:ext cx="8710612" cy="565150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 anchor="b" anchorCtr="0"/>
          <a:lstStyle/>
          <a:p>
            <a:pPr lvl="0" algn="r" defTabSz="449580" eaLnBrk="1" hangingPunct="1"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dirty="0"/>
              <a:t>8</a:t>
            </a:fld>
            <a:endParaRPr lang="pt-BR" altLang="pt-BR" dirty="0">
              <a:ea typeface="DejaVu Sans" panose="020B0603030804020204"/>
            </a:endParaRPr>
          </a:p>
        </p:txBody>
      </p:sp>
    </p:spTree>
    <p:extLst>
      <p:ext uri="{BB962C8B-B14F-4D97-AF65-F5344CB8AC3E}">
        <p14:creationId xmlns:p14="http://schemas.microsoft.com/office/powerpoint/2010/main" val="12869967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&lt;header&gt;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22531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22532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&lt;footer&gt;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22533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9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534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661150" y="1414463"/>
            <a:ext cx="6780213" cy="3814762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2535" name="Rectangle 2"/>
          <p:cNvSpPr>
            <a:spLocks noGrp="1"/>
          </p:cNvSpPr>
          <p:nvPr>
            <p:ph type="body" idx="1"/>
          </p:nvPr>
        </p:nvSpPr>
        <p:spPr>
          <a:xfrm>
            <a:off x="2009775" y="5441950"/>
            <a:ext cx="16082963" cy="4452938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  <p:sp>
        <p:nvSpPr>
          <p:cNvPr id="22536" name="Rectangle 3"/>
          <p:cNvSpPr/>
          <p:nvPr/>
        </p:nvSpPr>
        <p:spPr>
          <a:xfrm>
            <a:off x="11387138" y="10742613"/>
            <a:ext cx="8710612" cy="565150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 anchor="b" anchorCtr="0"/>
          <a:lstStyle/>
          <a:p>
            <a:pPr lvl="0" algn="r" defTabSz="449580" eaLnBrk="1" hangingPunct="1"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dirty="0"/>
              <a:t>9</a:t>
            </a:fld>
            <a:endParaRPr lang="pt-BR" altLang="pt-BR" dirty="0">
              <a:ea typeface="DejaVu Sans" panose="020B0603030804020204"/>
            </a:endParaRPr>
          </a:p>
        </p:txBody>
      </p:sp>
    </p:spTree>
    <p:extLst>
      <p:ext uri="{BB962C8B-B14F-4D97-AF65-F5344CB8AC3E}">
        <p14:creationId xmlns:p14="http://schemas.microsoft.com/office/powerpoint/2010/main" val="3319156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3013" y="1851025"/>
            <a:ext cx="15079662" cy="393858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3013" y="5940425"/>
            <a:ext cx="15079662" cy="273208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4571663" y="450850"/>
            <a:ext cx="4521200" cy="87503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004888" y="450850"/>
            <a:ext cx="13414375" cy="87503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3013" y="1851025"/>
            <a:ext cx="15079662" cy="393858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3013" y="5940425"/>
            <a:ext cx="15079662" cy="273208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2819400"/>
            <a:ext cx="17341850" cy="47053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371600" y="7569200"/>
            <a:ext cx="17341850" cy="2474913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1004888" y="2646363"/>
            <a:ext cx="8967787" cy="65547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0125075" y="2646363"/>
            <a:ext cx="8967788" cy="65547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84300" y="601663"/>
            <a:ext cx="17341850" cy="218757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384300" y="2773363"/>
            <a:ext cx="8505825" cy="13589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384300" y="4132263"/>
            <a:ext cx="8505825" cy="607695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10179050" y="2773363"/>
            <a:ext cx="8547100" cy="13589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10179050" y="4132263"/>
            <a:ext cx="8547100" cy="607695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84300" y="754063"/>
            <a:ext cx="6484938" cy="26400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8547100" y="1628775"/>
            <a:ext cx="10179050" cy="80375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384300" y="3394075"/>
            <a:ext cx="6484938" cy="628491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84300" y="754063"/>
            <a:ext cx="6484938" cy="26400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547100" y="1628775"/>
            <a:ext cx="10179050" cy="8037513"/>
          </a:xfrm>
        </p:spPr>
        <p:txBody>
          <a:bodyPr vert="horz" wrap="square" lIns="0" tIns="0" rIns="0" bIns="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44958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pt-BR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384300" y="3394075"/>
            <a:ext cx="6484938" cy="628491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4571663" y="450850"/>
            <a:ext cx="4521200" cy="87503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004888" y="450850"/>
            <a:ext cx="13414375" cy="87503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3013" y="1851025"/>
            <a:ext cx="15079662" cy="393858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3013" y="5940425"/>
            <a:ext cx="15079662" cy="273208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2819400"/>
            <a:ext cx="17341850" cy="47053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371600" y="7569200"/>
            <a:ext cx="17341850" cy="2474913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1004888" y="2646363"/>
            <a:ext cx="8967787" cy="65532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0125075" y="2646363"/>
            <a:ext cx="8967788" cy="65532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84300" y="601663"/>
            <a:ext cx="17341850" cy="218757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384300" y="2773363"/>
            <a:ext cx="8505825" cy="13589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384300" y="4132263"/>
            <a:ext cx="8505825" cy="607695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10179050" y="2773363"/>
            <a:ext cx="8547100" cy="13589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10179050" y="4132263"/>
            <a:ext cx="8547100" cy="607695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2819400"/>
            <a:ext cx="17341850" cy="47053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371600" y="7569200"/>
            <a:ext cx="17341850" cy="2474913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84300" y="754063"/>
            <a:ext cx="6484938" cy="26400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8547100" y="1628775"/>
            <a:ext cx="10179050" cy="80375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384300" y="3394075"/>
            <a:ext cx="6484938" cy="628491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84300" y="754063"/>
            <a:ext cx="6484938" cy="26400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547100" y="1628775"/>
            <a:ext cx="10179050" cy="8037513"/>
          </a:xfrm>
        </p:spPr>
        <p:txBody>
          <a:bodyPr vert="horz" wrap="square" lIns="0" tIns="0" rIns="0" bIns="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44958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pt-BR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384300" y="3394075"/>
            <a:ext cx="6484938" cy="628491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4571663" y="450850"/>
            <a:ext cx="4521200" cy="8748713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004888" y="450850"/>
            <a:ext cx="13414375" cy="8748713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1004888" y="2646363"/>
            <a:ext cx="8967787" cy="65547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0125075" y="2646363"/>
            <a:ext cx="8967788" cy="65547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84300" y="601663"/>
            <a:ext cx="17341850" cy="218757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384300" y="2773363"/>
            <a:ext cx="8505825" cy="13589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384300" y="4132263"/>
            <a:ext cx="8505825" cy="607695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10179050" y="2773363"/>
            <a:ext cx="8547100" cy="13589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10179050" y="4132263"/>
            <a:ext cx="8547100" cy="607695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84300" y="754063"/>
            <a:ext cx="6484938" cy="26400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8547100" y="1628775"/>
            <a:ext cx="10179050" cy="80375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384300" y="3394075"/>
            <a:ext cx="6484938" cy="628491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84300" y="754063"/>
            <a:ext cx="6484938" cy="26400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547100" y="1628775"/>
            <a:ext cx="10179050" cy="8037513"/>
          </a:xfrm>
        </p:spPr>
        <p:txBody>
          <a:bodyPr vert="horz" wrap="square" lIns="0" tIns="0" rIns="0" bIns="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44958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pt-BR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384300" y="3394075"/>
            <a:ext cx="6484938" cy="628491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20102513" cy="11306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2"/>
          <p:cNvSpPr>
            <a:spLocks noGrp="1"/>
          </p:cNvSpPr>
          <p:nvPr>
            <p:ph type="title"/>
          </p:nvPr>
        </p:nvSpPr>
        <p:spPr>
          <a:xfrm>
            <a:off x="1004888" y="450850"/>
            <a:ext cx="18087975" cy="1884363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ctr" anchorCtr="0"/>
          <a:lstStyle/>
          <a:p>
            <a:pPr lvl="0"/>
            <a:r>
              <a:rPr lang="en-GB" altLang="pt-BR" dirty="0"/>
              <a:t>Click to edit the title text format</a:t>
            </a:r>
          </a:p>
        </p:txBody>
      </p:sp>
      <p:sp>
        <p:nvSpPr>
          <p:cNvPr id="1028" name="Rectangle 3"/>
          <p:cNvSpPr>
            <a:spLocks noGrp="1"/>
          </p:cNvSpPr>
          <p:nvPr>
            <p:ph type="body" idx="1"/>
          </p:nvPr>
        </p:nvSpPr>
        <p:spPr>
          <a:xfrm>
            <a:off x="1004888" y="2646363"/>
            <a:ext cx="18087975" cy="6554787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/>
            <a:r>
              <a:rPr lang="en-GB" altLang="pt-BR" dirty="0"/>
              <a:t>Click to edit the outline text format</a:t>
            </a:r>
          </a:p>
          <a:p>
            <a:pPr lvl="1"/>
            <a:r>
              <a:rPr lang="en-GB" altLang="pt-BR" dirty="0"/>
              <a:t>Second Outline Level</a:t>
            </a:r>
          </a:p>
          <a:p>
            <a:pPr lvl="2"/>
            <a:r>
              <a:rPr lang="en-GB" altLang="pt-BR" dirty="0"/>
              <a:t>Third Outline Level</a:t>
            </a:r>
          </a:p>
          <a:p>
            <a:pPr lvl="3"/>
            <a:r>
              <a:rPr lang="en-GB" altLang="pt-BR" dirty="0"/>
              <a:t>Fourth Outline Level</a:t>
            </a:r>
          </a:p>
          <a:p>
            <a:pPr lvl="4"/>
            <a:r>
              <a:rPr lang="en-GB" altLang="pt-BR" dirty="0"/>
              <a:t>Fifth Outline Level</a:t>
            </a:r>
          </a:p>
          <a:p>
            <a:pPr lvl="4"/>
            <a:r>
              <a:rPr lang="en-GB" altLang="pt-BR" dirty="0"/>
              <a:t>Sixth Outline Level</a:t>
            </a:r>
          </a:p>
          <a:p>
            <a:pPr lvl="4"/>
            <a:r>
              <a:rPr lang="en-GB" altLang="pt-BR" dirty="0"/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2pPr>
      <a:lvl3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3pPr>
      <a:lvl4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4pPr>
      <a:lvl5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5pPr>
      <a:lvl6pPr marL="25146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6pPr>
      <a:lvl7pPr marL="29718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7pPr>
      <a:lvl8pPr marL="34290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8pPr>
      <a:lvl9pPr marL="38862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9pPr>
    </p:titleStyle>
    <p:bodyStyle>
      <a:lvl1pPr marL="342900" indent="-342900" algn="l" defTabSz="449580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20102513" cy="11306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2"/>
          <p:cNvSpPr>
            <a:spLocks noGrp="1"/>
          </p:cNvSpPr>
          <p:nvPr>
            <p:ph type="title"/>
          </p:nvPr>
        </p:nvSpPr>
        <p:spPr>
          <a:xfrm>
            <a:off x="1004888" y="450850"/>
            <a:ext cx="18087975" cy="1884363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ctr" anchorCtr="0"/>
          <a:lstStyle/>
          <a:p>
            <a:pPr lvl="0"/>
            <a:r>
              <a:rPr lang="en-GB" altLang="pt-BR" dirty="0"/>
              <a:t>Click to edit the title text format</a:t>
            </a:r>
          </a:p>
        </p:txBody>
      </p:sp>
      <p:sp>
        <p:nvSpPr>
          <p:cNvPr id="2052" name="Rectangle 3"/>
          <p:cNvSpPr>
            <a:spLocks noGrp="1"/>
          </p:cNvSpPr>
          <p:nvPr>
            <p:ph type="body" idx="1"/>
          </p:nvPr>
        </p:nvSpPr>
        <p:spPr>
          <a:xfrm>
            <a:off x="1004888" y="2646363"/>
            <a:ext cx="18087975" cy="6554787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/>
            <a:r>
              <a:rPr lang="en-GB" altLang="pt-BR" dirty="0"/>
              <a:t>Click to edit the outline text format</a:t>
            </a:r>
          </a:p>
          <a:p>
            <a:pPr lvl="1"/>
            <a:r>
              <a:rPr lang="en-GB" altLang="pt-BR" dirty="0"/>
              <a:t>Second Outline Level</a:t>
            </a:r>
          </a:p>
          <a:p>
            <a:pPr lvl="2"/>
            <a:r>
              <a:rPr lang="en-GB" altLang="pt-BR" dirty="0"/>
              <a:t>Third Outline Level</a:t>
            </a:r>
          </a:p>
          <a:p>
            <a:pPr lvl="3"/>
            <a:r>
              <a:rPr lang="en-GB" altLang="pt-BR" dirty="0"/>
              <a:t>Fourth Outline Level</a:t>
            </a:r>
          </a:p>
          <a:p>
            <a:pPr lvl="4"/>
            <a:r>
              <a:rPr lang="en-GB" altLang="pt-BR" dirty="0"/>
              <a:t>Fifth Outline Level</a:t>
            </a:r>
          </a:p>
          <a:p>
            <a:pPr lvl="4"/>
            <a:r>
              <a:rPr lang="en-GB" altLang="pt-BR" dirty="0"/>
              <a:t>Sixth Outline Level</a:t>
            </a:r>
          </a:p>
          <a:p>
            <a:pPr lvl="4"/>
            <a:r>
              <a:rPr lang="en-GB" altLang="pt-BR" dirty="0"/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2pPr>
      <a:lvl3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3pPr>
      <a:lvl4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4pPr>
      <a:lvl5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5pPr>
      <a:lvl6pPr marL="25146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6pPr>
      <a:lvl7pPr marL="29718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7pPr>
      <a:lvl8pPr marL="34290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8pPr>
      <a:lvl9pPr marL="38862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9pPr>
    </p:titleStyle>
    <p:bodyStyle>
      <a:lvl1pPr marL="342900" indent="-342900" algn="l" defTabSz="449580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20102513" cy="11306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5" name="Rectangle 2"/>
          <p:cNvSpPr>
            <a:spLocks noGrp="1"/>
          </p:cNvSpPr>
          <p:nvPr>
            <p:ph type="title"/>
          </p:nvPr>
        </p:nvSpPr>
        <p:spPr>
          <a:xfrm>
            <a:off x="1004888" y="450850"/>
            <a:ext cx="18087975" cy="188277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ctr" anchorCtr="0"/>
          <a:lstStyle/>
          <a:p>
            <a:pPr lvl="0"/>
            <a:r>
              <a:rPr lang="en-GB" altLang="pt-BR" dirty="0"/>
              <a:t>Click to edit the title text format</a:t>
            </a:r>
          </a:p>
        </p:txBody>
      </p:sp>
      <p:sp>
        <p:nvSpPr>
          <p:cNvPr id="3076" name="Rectangle 3"/>
          <p:cNvSpPr>
            <a:spLocks noGrp="1"/>
          </p:cNvSpPr>
          <p:nvPr>
            <p:ph type="body" idx="1"/>
          </p:nvPr>
        </p:nvSpPr>
        <p:spPr>
          <a:xfrm>
            <a:off x="1004888" y="2646363"/>
            <a:ext cx="18087975" cy="655320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/>
            <a:r>
              <a:rPr lang="en-GB" altLang="pt-BR" dirty="0"/>
              <a:t>Click to edit the outline text format</a:t>
            </a:r>
          </a:p>
          <a:p>
            <a:pPr lvl="1"/>
            <a:r>
              <a:rPr lang="en-GB" altLang="pt-BR" dirty="0"/>
              <a:t>Second Outline Level</a:t>
            </a:r>
          </a:p>
          <a:p>
            <a:pPr lvl="2"/>
            <a:r>
              <a:rPr lang="en-GB" altLang="pt-BR" dirty="0"/>
              <a:t>Third Outline Level</a:t>
            </a:r>
          </a:p>
          <a:p>
            <a:pPr lvl="3"/>
            <a:r>
              <a:rPr lang="en-GB" altLang="pt-BR" dirty="0"/>
              <a:t>Fourth Outline Level</a:t>
            </a:r>
          </a:p>
          <a:p>
            <a:pPr lvl="4"/>
            <a:r>
              <a:rPr lang="en-GB" altLang="pt-BR" dirty="0"/>
              <a:t>Fifth Outline Level</a:t>
            </a:r>
          </a:p>
          <a:p>
            <a:pPr lvl="4"/>
            <a:r>
              <a:rPr lang="en-GB" altLang="pt-BR" dirty="0"/>
              <a:t>Sixth Outline Level</a:t>
            </a:r>
          </a:p>
          <a:p>
            <a:pPr lvl="4"/>
            <a:r>
              <a:rPr lang="en-GB" altLang="pt-BR" dirty="0"/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2pPr>
      <a:lvl3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3pPr>
      <a:lvl4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4pPr>
      <a:lvl5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5pPr>
      <a:lvl6pPr marL="25146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6pPr>
      <a:lvl7pPr marL="29718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7pPr>
      <a:lvl8pPr marL="34290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8pPr>
      <a:lvl9pPr marL="38862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9pPr>
    </p:titleStyle>
    <p:bodyStyle>
      <a:lvl1pPr marL="342900" indent="-342900" algn="l" defTabSz="449580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P7dDVe8one8" TargetMode="External"/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hyperlink" Target="https://www.novacultura.info/post/2020/06/02/paulo-freire-principios-do-trabalho-popular" TargetMode="External"/><Relationship Id="rId4" Type="http://schemas.openxmlformats.org/officeDocument/2006/relationships/image" Target="../media/image8.png"/><Relationship Id="rId9" Type="http://schemas.openxmlformats.org/officeDocument/2006/relationships/hyperlink" Target="https://www.youtube.com/watch?v=uFtF9owt70s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82550" y="-15875"/>
            <a:ext cx="20102513" cy="11307763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5123" name="Group 2"/>
          <p:cNvGrpSpPr/>
          <p:nvPr/>
        </p:nvGrpSpPr>
        <p:grpSpPr>
          <a:xfrm>
            <a:off x="5041900" y="2635250"/>
            <a:ext cx="10185400" cy="5186363"/>
            <a:chOff x="3176" y="1660"/>
            <a:chExt cx="6416" cy="3267"/>
          </a:xfrm>
        </p:grpSpPr>
        <p:sp>
          <p:nvSpPr>
            <p:cNvPr id="5124" name="Rectangle 3"/>
            <p:cNvSpPr/>
            <p:nvPr/>
          </p:nvSpPr>
          <p:spPr>
            <a:xfrm>
              <a:off x="3813" y="3436"/>
              <a:ext cx="5141" cy="1217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12600" rIns="0" bIns="0">
              <a:spAutoFit/>
            </a:bodyPr>
            <a:lstStyle>
              <a:lvl1pPr marL="342900" indent="-342900" algn="l" defTabSz="449580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49580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4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49580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49580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49580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11430" lvl="0" indent="0" defTabSz="449580" eaLnBrk="1" hangingPunct="1">
                <a:lnSpc>
                  <a:spcPct val="100000"/>
                </a:lnSpc>
                <a:spcBef>
                  <a:spcPts val="10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  <a:tab pos="10330180" algn="l"/>
                  <a:tab pos="10779125" algn="l"/>
                  <a:tab pos="10781030" algn="l"/>
                </a:tabLst>
              </a:pPr>
              <a:r>
                <a:rPr lang="pt-BR" altLang="pt-BR" sz="12600" b="1" dirty="0">
                  <a:solidFill>
                    <a:srgbClr val="303033"/>
                  </a:solidFill>
                  <a:latin typeface="Calibri" panose="020F0502020204030204" pitchFamily="34" charset="0"/>
                </a:rPr>
                <a:t>PRIMAVERA</a:t>
              </a:r>
            </a:p>
          </p:txBody>
        </p:sp>
        <p:grpSp>
          <p:nvGrpSpPr>
            <p:cNvPr id="5125" name="Group 4"/>
            <p:cNvGrpSpPr/>
            <p:nvPr/>
          </p:nvGrpSpPr>
          <p:grpSpPr>
            <a:xfrm>
              <a:off x="5048" y="1660"/>
              <a:ext cx="4544" cy="1964"/>
              <a:chOff x="5048" y="1660"/>
              <a:chExt cx="4544" cy="1964"/>
            </a:xfrm>
          </p:grpSpPr>
          <p:pic>
            <p:nvPicPr>
              <p:cNvPr id="5128" name="Picture 5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048" y="1660"/>
                <a:ext cx="2940" cy="1964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5129" name="Picture 6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602" y="1701"/>
                <a:ext cx="1990" cy="1878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5130" name="Freeform 7"/>
              <p:cNvSpPr/>
              <p:nvPr/>
            </p:nvSpPr>
            <p:spPr>
              <a:xfrm>
                <a:off x="8391" y="2767"/>
                <a:ext cx="483" cy="458"/>
              </a:xfrm>
              <a:custGeom>
                <a:avLst/>
                <a:gdLst>
                  <a:gd name="txL" fmla="*/ 0 w 772794"/>
                  <a:gd name="txT" fmla="*/ 0 h 734060"/>
                  <a:gd name="txR" fmla="*/ 772794 w 772794"/>
                  <a:gd name="txB" fmla="*/ 734060 h 734060"/>
                </a:gdLst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772794" h="734060">
                    <a:moveTo>
                      <a:pt x="772528" y="280403"/>
                    </a:moveTo>
                    <a:lnTo>
                      <a:pt x="505574" y="241668"/>
                    </a:lnTo>
                    <a:lnTo>
                      <a:pt x="386194" y="0"/>
                    </a:lnTo>
                    <a:lnTo>
                      <a:pt x="266827" y="241668"/>
                    </a:lnTo>
                    <a:lnTo>
                      <a:pt x="0" y="280403"/>
                    </a:lnTo>
                    <a:lnTo>
                      <a:pt x="193167" y="468490"/>
                    </a:lnTo>
                    <a:lnTo>
                      <a:pt x="147574" y="734034"/>
                    </a:lnTo>
                    <a:lnTo>
                      <a:pt x="386194" y="608685"/>
                    </a:lnTo>
                    <a:lnTo>
                      <a:pt x="624954" y="734034"/>
                    </a:lnTo>
                    <a:lnTo>
                      <a:pt x="603491" y="608685"/>
                    </a:lnTo>
                    <a:lnTo>
                      <a:pt x="579361" y="468490"/>
                    </a:lnTo>
                    <a:lnTo>
                      <a:pt x="772528" y="280403"/>
                    </a:lnTo>
                    <a:close/>
                  </a:path>
                </a:pathLst>
              </a:custGeom>
              <a:solidFill>
                <a:srgbClr val="BB1520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pt-BR" altLang="en-US"/>
              </a:p>
            </p:txBody>
          </p:sp>
        </p:grpSp>
        <p:sp>
          <p:nvSpPr>
            <p:cNvPr id="5126" name="Rectangle 8"/>
            <p:cNvSpPr/>
            <p:nvPr/>
          </p:nvSpPr>
          <p:spPr>
            <a:xfrm>
              <a:off x="3851" y="4574"/>
              <a:ext cx="4873" cy="353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12240" rIns="0" bIns="0">
              <a:spAutoFit/>
            </a:bodyPr>
            <a:lstStyle>
              <a:lvl1pPr marL="342900" indent="-342900" algn="l" defTabSz="449580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49580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4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49580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49580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49580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11430" lvl="0" indent="0" defTabSz="449580" eaLnBrk="1" hangingPunct="1">
                <a:lnSpc>
                  <a:spcPct val="100000"/>
                </a:lnSpc>
                <a:spcBef>
                  <a:spcPts val="10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  <a:tab pos="10330180" algn="l"/>
                  <a:tab pos="10779125" algn="l"/>
                  <a:tab pos="10781030" algn="l"/>
                </a:tabLst>
              </a:pPr>
              <a:r>
                <a:rPr lang="pt-BR" altLang="pt-BR" sz="3600" dirty="0">
                  <a:solidFill>
                    <a:srgbClr val="E00512"/>
                  </a:solidFill>
                  <a:latin typeface="Calibri" panose="020F0502020204030204" pitchFamily="34" charset="0"/>
                </a:rPr>
                <a:t>NÚCLEOS DE VIVÊNCIA, ESTUDO E LUTAS</a:t>
              </a:r>
            </a:p>
          </p:txBody>
        </p:sp>
        <p:pic>
          <p:nvPicPr>
            <p:cNvPr id="5127" name="Picture 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176" y="1756"/>
              <a:ext cx="1727" cy="1817"/>
            </a:xfrm>
            <a:prstGeom prst="rect">
              <a:avLst/>
            </a:prstGeom>
            <a:noFill/>
            <a:ln w="9525">
              <a:noFill/>
            </a:ln>
          </p:spPr>
        </p:pic>
      </p:grp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/>
          <p:nvPr/>
        </p:nvSpPr>
        <p:spPr>
          <a:xfrm>
            <a:off x="18357850" y="10761663"/>
            <a:ext cx="1220788" cy="287337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800" b="1" dirty="0">
                <a:solidFill>
                  <a:srgbClr val="303033"/>
                </a:solidFill>
                <a:latin typeface="Calibri" panose="020F0502020204030204" pitchFamily="34" charset="0"/>
              </a:rPr>
              <a:t>PRIMAVERA</a:t>
            </a:r>
          </a:p>
        </p:txBody>
      </p:sp>
      <p:grpSp>
        <p:nvGrpSpPr>
          <p:cNvPr id="23555" name="Group 2"/>
          <p:cNvGrpSpPr/>
          <p:nvPr/>
        </p:nvGrpSpPr>
        <p:grpSpPr>
          <a:xfrm>
            <a:off x="18386425" y="10323513"/>
            <a:ext cx="1468438" cy="454025"/>
            <a:chOff x="11582" y="6503"/>
            <a:chExt cx="925" cy="286"/>
          </a:xfrm>
        </p:grpSpPr>
        <p:pic>
          <p:nvPicPr>
            <p:cNvPr id="23561" name="Picture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850" y="6503"/>
              <a:ext cx="429" cy="28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3562" name="Picture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582" y="6514"/>
              <a:ext cx="251" cy="26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3563" name="Picture 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218" y="6510"/>
              <a:ext cx="289" cy="2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3564" name="Picture 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328" y="6666"/>
              <a:ext cx="67" cy="6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23556" name="Rectangle 7"/>
          <p:cNvSpPr/>
          <p:nvPr/>
        </p:nvSpPr>
        <p:spPr>
          <a:xfrm>
            <a:off x="18373725" y="11047413"/>
            <a:ext cx="1084263" cy="698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ts val="54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500" dirty="0">
                <a:solidFill>
                  <a:srgbClr val="E00512"/>
                </a:solidFill>
                <a:latin typeface="Calibri" panose="020F0502020204030204" pitchFamily="34" charset="0"/>
              </a:rPr>
              <a:t>NÚCLEOS DE VIVÊNCIA, ESTUDO E LUTAS</a:t>
            </a:r>
          </a:p>
        </p:txBody>
      </p:sp>
      <p:pic>
        <p:nvPicPr>
          <p:cNvPr id="23557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546100" y="10340975"/>
            <a:ext cx="2139950" cy="990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3558" name="Rectangle 9"/>
          <p:cNvSpPr/>
          <p:nvPr/>
        </p:nvSpPr>
        <p:spPr>
          <a:xfrm>
            <a:off x="5291138" y="73025"/>
            <a:ext cx="9521825" cy="1128713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defTabSz="449580">
              <a:lnSpc>
                <a:spcPct val="107000"/>
              </a:lnSpc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66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Compromissos pós-Oficina</a:t>
            </a:r>
            <a:endParaRPr lang="pt-BR" altLang="pt-BR" sz="6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3559" name="Rectangle 10"/>
          <p:cNvSpPr/>
          <p:nvPr/>
        </p:nvSpPr>
        <p:spPr>
          <a:xfrm>
            <a:off x="1952625" y="1930400"/>
            <a:ext cx="16198850" cy="6438900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/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15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1228705" algn="l"/>
                <a:tab pos="11677650" algn="l"/>
                <a:tab pos="12127230" algn="l"/>
                <a:tab pos="12576175" algn="l"/>
                <a:tab pos="13025755" algn="l"/>
                <a:tab pos="13474700" algn="l"/>
                <a:tab pos="13924280" algn="l"/>
                <a:tab pos="14373225" algn="l"/>
                <a:tab pos="14822805" algn="l"/>
                <a:tab pos="15271750" algn="l"/>
                <a:tab pos="15721330" algn="l"/>
                <a:tab pos="16170275" algn="l"/>
                <a:tab pos="16172180" algn="l"/>
                <a:tab pos="16173450" algn="l"/>
              </a:tabLst>
            </a:pPr>
            <a:endParaRPr lang="pt-BR" altLang="pt-BR" sz="3600" dirty="0">
              <a:latin typeface="Calibri" panose="020F0502020204030204" pitchFamily="34" charset="0"/>
            </a:endParaRPr>
          </a:p>
        </p:txBody>
      </p:sp>
      <p:sp>
        <p:nvSpPr>
          <p:cNvPr id="23560" name="CaixaDeTexto 14"/>
          <p:cNvSpPr txBox="1"/>
          <p:nvPr/>
        </p:nvSpPr>
        <p:spPr>
          <a:xfrm>
            <a:off x="835025" y="1479550"/>
            <a:ext cx="18422938" cy="7950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  <a:buNone/>
            </a:pPr>
            <a:r>
              <a:rPr lang="pt-BR" altLang="pt-BR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Sugestões de vídeos e leitura para aprofundamento sobre a realidade brasileira atual e os princípios do trabalho popular: 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  <a:buNone/>
            </a:pPr>
            <a:endParaRPr lang="pt-BR" altLang="pt-BR" sz="4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  <a:buNone/>
            </a:pPr>
            <a:r>
              <a:rPr lang="pt-BR" altLang="pt-BR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1.Isabela Kalil – Na raiz do bolsonarismo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  <a:buNone/>
            </a:pPr>
            <a:r>
              <a:rPr lang="pt-BR" altLang="pt-BR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pt-BR" altLang="pt-BR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8" action="ppaction://hlinkfile"/>
              </a:rPr>
              <a:t>https://www.youtube.com/watch?v=P7dDVe8one8</a:t>
            </a:r>
            <a:r>
              <a:rPr lang="pt-BR" altLang="pt-BR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  <a:buNone/>
            </a:pPr>
            <a:r>
              <a:rPr lang="pt-BR" altLang="pt-BR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2.Esther Solano – O bolsonarismo conformado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  <a:buNone/>
            </a:pPr>
            <a:r>
              <a:rPr lang="pt-BR" altLang="pt-BR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pt-BR" altLang="pt-BR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9" action="ppaction://hlinkfile"/>
              </a:rPr>
              <a:t>https://www.youtube.com/watch?v=uFtF9owt70s</a:t>
            </a:r>
            <a:r>
              <a:rPr lang="pt-BR" altLang="pt-BR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  <a:buNone/>
            </a:pPr>
            <a:r>
              <a:rPr lang="pt-BR" altLang="pt-BR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Sugestão de leitura: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  <a:buNone/>
            </a:pPr>
            <a:r>
              <a:rPr lang="pt-BR" altLang="pt-BR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Princípios do trabalho popular, Paulo Freire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  <a:buNone/>
            </a:pPr>
            <a:r>
              <a:rPr lang="pt-BR" altLang="pt-BR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pt-BR" altLang="pt-BR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10" action="ppaction://hlinkfile"/>
              </a:rPr>
              <a:t>https://www.novacultura.info/post/2020/06/02/paulo-freire-principios-do-trabalho-popular</a:t>
            </a:r>
            <a:r>
              <a:rPr lang="pt-BR" altLang="pt-BR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endParaRPr lang="pt-BR" altLang="pt-BR" sz="4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/>
          <p:nvPr/>
        </p:nvSpPr>
        <p:spPr>
          <a:xfrm>
            <a:off x="18357850" y="10761663"/>
            <a:ext cx="1220788" cy="287337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800" b="1" dirty="0">
                <a:solidFill>
                  <a:srgbClr val="303033"/>
                </a:solidFill>
                <a:latin typeface="Calibri" panose="020F0502020204030204" pitchFamily="34" charset="0"/>
              </a:rPr>
              <a:t>PRIMAVERA</a:t>
            </a:r>
          </a:p>
        </p:txBody>
      </p:sp>
      <p:grpSp>
        <p:nvGrpSpPr>
          <p:cNvPr id="25603" name="Group 2"/>
          <p:cNvGrpSpPr/>
          <p:nvPr/>
        </p:nvGrpSpPr>
        <p:grpSpPr>
          <a:xfrm>
            <a:off x="18386425" y="10323513"/>
            <a:ext cx="1468438" cy="454025"/>
            <a:chOff x="11582" y="6503"/>
            <a:chExt cx="925" cy="286"/>
          </a:xfrm>
        </p:grpSpPr>
        <p:pic>
          <p:nvPicPr>
            <p:cNvPr id="25610" name="Picture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850" y="6503"/>
              <a:ext cx="429" cy="28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5611" name="Picture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582" y="6514"/>
              <a:ext cx="251" cy="26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5612" name="Picture 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218" y="6510"/>
              <a:ext cx="289" cy="2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5613" name="Picture 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328" y="6666"/>
              <a:ext cx="67" cy="6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25604" name="Rectangle 7"/>
          <p:cNvSpPr/>
          <p:nvPr/>
        </p:nvSpPr>
        <p:spPr>
          <a:xfrm>
            <a:off x="18373725" y="11047413"/>
            <a:ext cx="1084263" cy="698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ts val="54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500" dirty="0">
                <a:solidFill>
                  <a:srgbClr val="E00512"/>
                </a:solidFill>
                <a:latin typeface="Calibri" panose="020F0502020204030204" pitchFamily="34" charset="0"/>
              </a:rPr>
              <a:t>NÚCLEOS DE VIVÊNCIA, ESTUDO E LUTAS</a:t>
            </a:r>
          </a:p>
        </p:txBody>
      </p:sp>
      <p:pic>
        <p:nvPicPr>
          <p:cNvPr id="25605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546100" y="10340975"/>
            <a:ext cx="2139950" cy="990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5606" name="Rectangle 9"/>
          <p:cNvSpPr/>
          <p:nvPr/>
        </p:nvSpPr>
        <p:spPr>
          <a:xfrm>
            <a:off x="6308725" y="3135313"/>
            <a:ext cx="8424863" cy="1668462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defTabSz="449580">
              <a:lnSpc>
                <a:spcPct val="107000"/>
              </a:lnSpc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9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Encerramento</a:t>
            </a:r>
            <a:r>
              <a:rPr lang="pt-BR" altLang="pt-BR" sz="4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t-BR" altLang="pt-BR" sz="4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5607" name="Rectangle 10"/>
          <p:cNvSpPr/>
          <p:nvPr/>
        </p:nvSpPr>
        <p:spPr>
          <a:xfrm>
            <a:off x="1952625" y="1930400"/>
            <a:ext cx="16198850" cy="6438900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/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15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1228705" algn="l"/>
                <a:tab pos="11677650" algn="l"/>
                <a:tab pos="12127230" algn="l"/>
                <a:tab pos="12576175" algn="l"/>
                <a:tab pos="13025755" algn="l"/>
                <a:tab pos="13474700" algn="l"/>
                <a:tab pos="13924280" algn="l"/>
                <a:tab pos="14373225" algn="l"/>
                <a:tab pos="14822805" algn="l"/>
                <a:tab pos="15271750" algn="l"/>
                <a:tab pos="15721330" algn="l"/>
                <a:tab pos="16170275" algn="l"/>
                <a:tab pos="16172180" algn="l"/>
                <a:tab pos="16173450" algn="l"/>
              </a:tabLst>
            </a:pPr>
            <a:endParaRPr lang="pt-BR" altLang="pt-BR" sz="3600" dirty="0">
              <a:latin typeface="Calibri" panose="020F0502020204030204" pitchFamily="34" charset="0"/>
            </a:endParaRPr>
          </a:p>
        </p:txBody>
      </p:sp>
      <p:pic>
        <p:nvPicPr>
          <p:cNvPr id="25608" name="Pictur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55050" y="8959850"/>
            <a:ext cx="1906588" cy="19065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5609" name="Rectangle 12"/>
          <p:cNvSpPr/>
          <p:nvPr/>
        </p:nvSpPr>
        <p:spPr>
          <a:xfrm>
            <a:off x="8715375" y="10690225"/>
            <a:ext cx="1804988" cy="46037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2400" b="1" dirty="0"/>
              <a:t>05 minutos</a:t>
            </a:r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/>
          <p:nvPr/>
        </p:nvSpPr>
        <p:spPr>
          <a:xfrm>
            <a:off x="3170238" y="4703763"/>
            <a:ext cx="13762037" cy="1900237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/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1228705" algn="l"/>
                <a:tab pos="11677650" algn="l"/>
                <a:tab pos="12127230" algn="l"/>
                <a:tab pos="12576175" algn="l"/>
                <a:tab pos="13025755" algn="l"/>
                <a:tab pos="13474700" algn="l"/>
                <a:tab pos="13476605" algn="l"/>
                <a:tab pos="13477875" algn="l"/>
              </a:tabLst>
            </a:pPr>
            <a:r>
              <a:rPr lang="pt-BR" altLang="pt-BR" sz="8800" b="1" i="1" dirty="0">
                <a:solidFill>
                  <a:srgbClr val="C9211E"/>
                </a:solidFill>
                <a:latin typeface="Times New Roman" panose="02020603050405020304" pitchFamily="18" charset="0"/>
              </a:rPr>
              <a:t>Abraços para todas e todos!</a:t>
            </a:r>
          </a:p>
        </p:txBody>
      </p:sp>
      <p:sp>
        <p:nvSpPr>
          <p:cNvPr id="27651" name="Rectangle 2"/>
          <p:cNvSpPr/>
          <p:nvPr/>
        </p:nvSpPr>
        <p:spPr>
          <a:xfrm>
            <a:off x="18357850" y="10761663"/>
            <a:ext cx="1220788" cy="287337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800" b="1" dirty="0">
                <a:solidFill>
                  <a:srgbClr val="303033"/>
                </a:solidFill>
                <a:latin typeface="Calibri" panose="020F0502020204030204" pitchFamily="34" charset="0"/>
              </a:rPr>
              <a:t>PRIMAVERA</a:t>
            </a:r>
          </a:p>
        </p:txBody>
      </p:sp>
      <p:grpSp>
        <p:nvGrpSpPr>
          <p:cNvPr id="27652" name="Group 3"/>
          <p:cNvGrpSpPr/>
          <p:nvPr/>
        </p:nvGrpSpPr>
        <p:grpSpPr>
          <a:xfrm>
            <a:off x="18386425" y="10323513"/>
            <a:ext cx="1468438" cy="454025"/>
            <a:chOff x="11582" y="6503"/>
            <a:chExt cx="925" cy="286"/>
          </a:xfrm>
        </p:grpSpPr>
        <p:pic>
          <p:nvPicPr>
            <p:cNvPr id="2765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850" y="6503"/>
              <a:ext cx="429" cy="28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7656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582" y="6514"/>
              <a:ext cx="251" cy="26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7657" name="Picture 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218" y="6510"/>
              <a:ext cx="289" cy="2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7658" name="Picture 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328" y="6666"/>
              <a:ext cx="67" cy="6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27653" name="Rectangle 8"/>
          <p:cNvSpPr/>
          <p:nvPr/>
        </p:nvSpPr>
        <p:spPr>
          <a:xfrm>
            <a:off x="18373725" y="11047413"/>
            <a:ext cx="1084263" cy="698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ts val="54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500" dirty="0">
                <a:solidFill>
                  <a:srgbClr val="E00512"/>
                </a:solidFill>
                <a:latin typeface="Calibri" panose="020F0502020204030204" pitchFamily="34" charset="0"/>
              </a:rPr>
              <a:t>NÚCLEOS DE VIVÊNCIA, ESTUDO E LUTAS</a:t>
            </a:r>
          </a:p>
        </p:txBody>
      </p:sp>
      <p:pic>
        <p:nvPicPr>
          <p:cNvPr id="27654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546100" y="10340975"/>
            <a:ext cx="2139950" cy="9906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0102513" cy="113077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9699" name="Rectangle 2"/>
          <p:cNvSpPr/>
          <p:nvPr/>
        </p:nvSpPr>
        <p:spPr>
          <a:xfrm>
            <a:off x="5953125" y="6518275"/>
            <a:ext cx="8167688" cy="1933575"/>
          </a:xfrm>
          <a:prstGeom prst="rect">
            <a:avLst/>
          </a:prstGeom>
          <a:noFill/>
          <a:ln w="9525">
            <a:noFill/>
          </a:ln>
        </p:spPr>
        <p:txBody>
          <a:bodyPr lIns="0" tIns="1260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2600" b="1" dirty="0">
                <a:solidFill>
                  <a:srgbClr val="303033"/>
                </a:solidFill>
                <a:latin typeface="Calibri" panose="020F0502020204030204" pitchFamily="34" charset="0"/>
              </a:rPr>
              <a:t>PRIMAVERA</a:t>
            </a:r>
          </a:p>
        </p:txBody>
      </p:sp>
      <p:grpSp>
        <p:nvGrpSpPr>
          <p:cNvPr id="29700" name="Group 3"/>
          <p:cNvGrpSpPr/>
          <p:nvPr/>
        </p:nvGrpSpPr>
        <p:grpSpPr>
          <a:xfrm>
            <a:off x="7913688" y="3492500"/>
            <a:ext cx="7215187" cy="3119438"/>
            <a:chOff x="4985" y="2200"/>
            <a:chExt cx="4545" cy="1965"/>
          </a:xfrm>
        </p:grpSpPr>
        <p:pic>
          <p:nvPicPr>
            <p:cNvPr id="29704" name="Picture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985" y="2200"/>
              <a:ext cx="2941" cy="1965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9705" name="Picture 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540" y="2241"/>
              <a:ext cx="1990" cy="1879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9706" name="Freeform 6"/>
            <p:cNvSpPr/>
            <p:nvPr/>
          </p:nvSpPr>
          <p:spPr>
            <a:xfrm>
              <a:off x="8329" y="3307"/>
              <a:ext cx="483" cy="459"/>
            </a:xfrm>
            <a:custGeom>
              <a:avLst/>
              <a:gdLst>
                <a:gd name="txL" fmla="*/ 0 w 772794"/>
                <a:gd name="txT" fmla="*/ 0 h 734060"/>
                <a:gd name="txR" fmla="*/ 772794 w 772794"/>
                <a:gd name="txB" fmla="*/ 734060 h 734060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772794" h="734060">
                  <a:moveTo>
                    <a:pt x="772528" y="280403"/>
                  </a:moveTo>
                  <a:lnTo>
                    <a:pt x="505574" y="241668"/>
                  </a:lnTo>
                  <a:lnTo>
                    <a:pt x="386194" y="0"/>
                  </a:lnTo>
                  <a:lnTo>
                    <a:pt x="266827" y="241668"/>
                  </a:lnTo>
                  <a:lnTo>
                    <a:pt x="0" y="280403"/>
                  </a:lnTo>
                  <a:lnTo>
                    <a:pt x="193167" y="468490"/>
                  </a:lnTo>
                  <a:lnTo>
                    <a:pt x="147574" y="734034"/>
                  </a:lnTo>
                  <a:lnTo>
                    <a:pt x="386194" y="608685"/>
                  </a:lnTo>
                  <a:lnTo>
                    <a:pt x="624954" y="734034"/>
                  </a:lnTo>
                  <a:lnTo>
                    <a:pt x="603491" y="608685"/>
                  </a:lnTo>
                  <a:lnTo>
                    <a:pt x="579361" y="468490"/>
                  </a:lnTo>
                  <a:lnTo>
                    <a:pt x="772528" y="280403"/>
                  </a:lnTo>
                  <a:close/>
                </a:path>
              </a:pathLst>
            </a:custGeom>
            <a:solidFill>
              <a:srgbClr val="BB152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pt-BR" altLang="en-US"/>
            </a:p>
          </p:txBody>
        </p:sp>
      </p:grpSp>
      <p:sp>
        <p:nvSpPr>
          <p:cNvPr id="29701" name="Rectangle 7"/>
          <p:cNvSpPr/>
          <p:nvPr/>
        </p:nvSpPr>
        <p:spPr>
          <a:xfrm>
            <a:off x="6105525" y="8255000"/>
            <a:ext cx="7740650" cy="561975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3600" dirty="0">
                <a:solidFill>
                  <a:srgbClr val="E00512"/>
                </a:solidFill>
                <a:latin typeface="Calibri" panose="020F0502020204030204" pitchFamily="34" charset="0"/>
              </a:rPr>
              <a:t>NÚCLEOS DE VIVÊNCIA, ESTUDO E LUTAS</a:t>
            </a:r>
          </a:p>
        </p:txBody>
      </p:sp>
      <p:pic>
        <p:nvPicPr>
          <p:cNvPr id="29702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41888" y="3606800"/>
            <a:ext cx="2746375" cy="28908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9703" name="Rectangle 9"/>
          <p:cNvSpPr/>
          <p:nvPr/>
        </p:nvSpPr>
        <p:spPr>
          <a:xfrm>
            <a:off x="4219575" y="1852613"/>
            <a:ext cx="11663363" cy="1901825"/>
          </a:xfrm>
          <a:prstGeom prst="rect">
            <a:avLst/>
          </a:prstGeom>
          <a:noFill/>
          <a:ln w="9525">
            <a:noFill/>
          </a:ln>
        </p:spPr>
        <p:txBody>
          <a:bodyPr lIns="0" tIns="13320" rIns="0" bIns="0"/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8255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1228705" algn="l"/>
                <a:tab pos="11229975" algn="l"/>
                <a:tab pos="11231880" algn="l"/>
              </a:tabLst>
            </a:pPr>
            <a:r>
              <a:rPr lang="pt-BR" altLang="pt-BR" sz="4900" b="1" i="1" dirty="0">
                <a:solidFill>
                  <a:srgbClr val="092F27"/>
                </a:solidFill>
                <a:latin typeface="Calibri" panose="020F0502020204030204" pitchFamily="34" charset="0"/>
              </a:rPr>
              <a:t>FREIREAR O PT PARA ESPERANÇAR O BRASIL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/>
          <p:nvPr/>
        </p:nvSpPr>
        <p:spPr>
          <a:xfrm>
            <a:off x="-1181100" y="3854450"/>
            <a:ext cx="22325013" cy="4398963"/>
          </a:xfrm>
          <a:prstGeom prst="rect">
            <a:avLst/>
          </a:prstGeom>
          <a:noFill/>
          <a:ln w="9525">
            <a:noFill/>
          </a:ln>
        </p:spPr>
        <p:txBody>
          <a:bodyPr lIns="0" tIns="12600" rIns="0" bIns="0"/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1228705" algn="l"/>
                <a:tab pos="11677650" algn="l"/>
                <a:tab pos="12127230" algn="l"/>
                <a:tab pos="12576175" algn="l"/>
                <a:tab pos="13025755" algn="l"/>
                <a:tab pos="13474700" algn="l"/>
                <a:tab pos="13924280" algn="l"/>
                <a:tab pos="14373225" algn="l"/>
                <a:tab pos="14822805" algn="l"/>
                <a:tab pos="15271750" algn="l"/>
                <a:tab pos="15721330" algn="l"/>
                <a:tab pos="16170275" algn="l"/>
                <a:tab pos="16619855" algn="l"/>
                <a:tab pos="17068800" algn="l"/>
                <a:tab pos="17518380" algn="l"/>
                <a:tab pos="17967325" algn="l"/>
                <a:tab pos="18416905" algn="l"/>
                <a:tab pos="18865850" algn="l"/>
              </a:tabLst>
            </a:pPr>
            <a:r>
              <a:rPr lang="pt-BR" altLang="pt-BR" sz="9600" b="1" dirty="0">
                <a:latin typeface="Calibri" panose="020F0502020204030204" pitchFamily="34" charset="0"/>
              </a:rPr>
              <a:t>Bem-vindas e bem-vindos! </a:t>
            </a:r>
            <a:br>
              <a:rPr lang="pt-BR" altLang="pt-BR" sz="9600" b="1" dirty="0">
                <a:latin typeface="Calibri" panose="020F0502020204030204" pitchFamily="34" charset="0"/>
              </a:rPr>
            </a:br>
            <a:r>
              <a:rPr lang="pt-BR" altLang="pt-BR" sz="9600" b="1" dirty="0">
                <a:latin typeface="Calibri" panose="020F0502020204030204" pitchFamily="34" charset="0"/>
              </a:rPr>
              <a:t>Hoje, é a nossa 4ª Oficina - Parte 2!</a:t>
            </a:r>
            <a:r>
              <a:rPr lang="pt-BR" altLang="pt-BR" sz="4800" b="1" dirty="0">
                <a:latin typeface="Calibri" panose="020F0502020204030204" pitchFamily="34" charset="0"/>
              </a:rPr>
              <a:t/>
            </a:r>
            <a:br>
              <a:rPr lang="pt-BR" altLang="pt-BR" sz="4800" b="1" dirty="0">
                <a:latin typeface="Calibri" panose="020F0502020204030204" pitchFamily="34" charset="0"/>
              </a:rPr>
            </a:br>
            <a:r>
              <a:rPr lang="pt-BR" altLang="pt-BR" sz="4800" b="1" dirty="0">
                <a:latin typeface="Calibri" panose="020F0502020204030204" pitchFamily="34" charset="0"/>
              </a:rPr>
              <a:t/>
            </a:r>
            <a:br>
              <a:rPr lang="pt-BR" altLang="pt-BR" sz="4800" b="1" dirty="0">
                <a:latin typeface="Calibri" panose="020F0502020204030204" pitchFamily="34" charset="0"/>
              </a:rPr>
            </a:br>
            <a:r>
              <a:rPr lang="pt-BR" altLang="pt-BR" sz="4800" b="1" dirty="0">
                <a:latin typeface="Calibri" panose="020F0502020204030204" pitchFamily="34" charset="0"/>
              </a:rPr>
              <a:t/>
            </a:r>
            <a:br>
              <a:rPr lang="pt-BR" altLang="pt-BR" sz="4800" b="1" dirty="0">
                <a:latin typeface="Calibri" panose="020F0502020204030204" pitchFamily="34" charset="0"/>
              </a:rPr>
            </a:br>
            <a:r>
              <a:rPr lang="pt-BR" altLang="pt-BR" sz="4800" b="1" dirty="0">
                <a:latin typeface="Calibri" panose="020F0502020204030204" pitchFamily="34" charset="0"/>
              </a:rPr>
              <a:t/>
            </a:r>
            <a:br>
              <a:rPr lang="pt-BR" altLang="pt-BR" sz="4800" b="1" dirty="0">
                <a:latin typeface="Calibri" panose="020F0502020204030204" pitchFamily="34" charset="0"/>
              </a:rPr>
            </a:br>
            <a:endParaRPr lang="pt-BR" altLang="pt-BR" sz="4800" b="1" dirty="0">
              <a:latin typeface="Calibri" panose="020F0502020204030204" pitchFamily="34" charset="0"/>
            </a:endParaRPr>
          </a:p>
        </p:txBody>
      </p:sp>
      <p:pic>
        <p:nvPicPr>
          <p:cNvPr id="7171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3913" y="244475"/>
            <a:ext cx="3048000" cy="17192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2" name="Rectangle 3"/>
          <p:cNvSpPr/>
          <p:nvPr/>
        </p:nvSpPr>
        <p:spPr>
          <a:xfrm>
            <a:off x="18357850" y="10761663"/>
            <a:ext cx="1220788" cy="287337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800" b="1" dirty="0">
                <a:solidFill>
                  <a:srgbClr val="303033"/>
                </a:solidFill>
                <a:latin typeface="Calibri" panose="020F0502020204030204" pitchFamily="34" charset="0"/>
              </a:rPr>
              <a:t>PRIMAVERA</a:t>
            </a:r>
          </a:p>
        </p:txBody>
      </p:sp>
      <p:grpSp>
        <p:nvGrpSpPr>
          <p:cNvPr id="7173" name="Group 4"/>
          <p:cNvGrpSpPr/>
          <p:nvPr/>
        </p:nvGrpSpPr>
        <p:grpSpPr>
          <a:xfrm>
            <a:off x="18386425" y="10323513"/>
            <a:ext cx="1468438" cy="454025"/>
            <a:chOff x="11582" y="6503"/>
            <a:chExt cx="925" cy="286"/>
          </a:xfrm>
        </p:grpSpPr>
        <p:pic>
          <p:nvPicPr>
            <p:cNvPr id="7175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850" y="6503"/>
              <a:ext cx="429" cy="28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7176" name="Picture 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1582" y="6514"/>
              <a:ext cx="251" cy="26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7177" name="Picture 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218" y="6510"/>
              <a:ext cx="289" cy="2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7178" name="Picture 8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2328" y="6666"/>
              <a:ext cx="67" cy="6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7174" name="Rectangle 9"/>
          <p:cNvSpPr/>
          <p:nvPr/>
        </p:nvSpPr>
        <p:spPr>
          <a:xfrm>
            <a:off x="18373725" y="11047413"/>
            <a:ext cx="1084263" cy="698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ts val="54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500" dirty="0">
                <a:solidFill>
                  <a:srgbClr val="E00512"/>
                </a:solidFill>
                <a:latin typeface="Calibri" panose="020F0502020204030204" pitchFamily="34" charset="0"/>
              </a:rPr>
              <a:t>NÚCLEOS DE VIVÊNCIA, ESTUDO E LUTAS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/>
          <p:nvPr/>
        </p:nvSpPr>
        <p:spPr>
          <a:xfrm>
            <a:off x="4219575" y="1852613"/>
            <a:ext cx="11663363" cy="779462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1228705" algn="l"/>
                <a:tab pos="11229975" algn="l"/>
                <a:tab pos="11231880" algn="l"/>
              </a:tabLst>
            </a:pPr>
            <a:r>
              <a:rPr lang="pt-BR" altLang="pt-BR" sz="1800" dirty="0"/>
              <a:t/>
            </a:r>
            <a:br>
              <a:rPr lang="pt-BR" altLang="pt-BR" sz="1800" dirty="0"/>
            </a:br>
            <a:r>
              <a:rPr lang="pt-BR" altLang="pt-BR" sz="1800" dirty="0"/>
              <a:t/>
            </a:r>
            <a:br>
              <a:rPr lang="pt-BR" altLang="pt-BR" sz="1800" dirty="0"/>
            </a:br>
            <a:r>
              <a:rPr lang="pt-BR" altLang="pt-BR" sz="1800" dirty="0"/>
              <a:t/>
            </a:r>
            <a:br>
              <a:rPr lang="pt-BR" altLang="pt-BR" sz="1800" dirty="0"/>
            </a:br>
            <a:r>
              <a:rPr lang="pt-BR" altLang="pt-BR" sz="1800" dirty="0"/>
              <a:t/>
            </a:r>
            <a:br>
              <a:rPr lang="pt-BR" altLang="pt-BR" sz="1800" dirty="0"/>
            </a:br>
            <a:endParaRPr lang="pt-BR" altLang="pt-BR" sz="1800" dirty="0"/>
          </a:p>
        </p:txBody>
      </p:sp>
      <p:sp>
        <p:nvSpPr>
          <p:cNvPr id="9219" name="Rectangle 2"/>
          <p:cNvSpPr/>
          <p:nvPr/>
        </p:nvSpPr>
        <p:spPr>
          <a:xfrm>
            <a:off x="18357850" y="10761663"/>
            <a:ext cx="1220788" cy="287337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800" b="1" dirty="0">
                <a:solidFill>
                  <a:srgbClr val="303033"/>
                </a:solidFill>
                <a:latin typeface="Calibri" panose="020F0502020204030204" pitchFamily="34" charset="0"/>
              </a:rPr>
              <a:t>PRIMAVERA</a:t>
            </a:r>
          </a:p>
        </p:txBody>
      </p:sp>
      <p:grpSp>
        <p:nvGrpSpPr>
          <p:cNvPr id="9220" name="Group 3"/>
          <p:cNvGrpSpPr/>
          <p:nvPr/>
        </p:nvGrpSpPr>
        <p:grpSpPr>
          <a:xfrm>
            <a:off x="18386425" y="10323513"/>
            <a:ext cx="1468438" cy="454025"/>
            <a:chOff x="11582" y="6503"/>
            <a:chExt cx="925" cy="286"/>
          </a:xfrm>
        </p:grpSpPr>
        <p:pic>
          <p:nvPicPr>
            <p:cNvPr id="9226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850" y="6503"/>
              <a:ext cx="429" cy="28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9227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582" y="6514"/>
              <a:ext cx="251" cy="26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9228" name="Picture 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218" y="6510"/>
              <a:ext cx="289" cy="2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9229" name="Picture 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328" y="6666"/>
              <a:ext cx="67" cy="6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9221" name="Rectangle 8"/>
          <p:cNvSpPr/>
          <p:nvPr/>
        </p:nvSpPr>
        <p:spPr>
          <a:xfrm>
            <a:off x="18373725" y="11047413"/>
            <a:ext cx="1084263" cy="698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ts val="54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500" dirty="0">
                <a:solidFill>
                  <a:srgbClr val="E00512"/>
                </a:solidFill>
                <a:latin typeface="Calibri" panose="020F0502020204030204" pitchFamily="34" charset="0"/>
              </a:rPr>
              <a:t>NÚCLEOS DE VIVÊNCIA, ESTUDO E LUTAS</a:t>
            </a:r>
          </a:p>
        </p:txBody>
      </p:sp>
      <p:pic>
        <p:nvPicPr>
          <p:cNvPr id="9222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546100" y="10340975"/>
            <a:ext cx="2139950" cy="990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3" name="Rectangle 10"/>
          <p:cNvSpPr/>
          <p:nvPr/>
        </p:nvSpPr>
        <p:spPr>
          <a:xfrm>
            <a:off x="207963" y="930275"/>
            <a:ext cx="19897725" cy="6675438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9600" b="1" u="sng" dirty="0">
                <a:latin typeface="Calibri" panose="020F0502020204030204" pitchFamily="34" charset="0"/>
              </a:rPr>
              <a:t>Acolhimento e reconexão</a:t>
            </a:r>
          </a:p>
          <a:p>
            <a:pPr marL="0" lvl="0" indent="0" algn="ctr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9600" b="1" u="sng" dirty="0">
                <a:latin typeface="Calibri" panose="020F0502020204030204" pitchFamily="34" charset="0"/>
              </a:rPr>
              <a:t> com a turma</a:t>
            </a:r>
          </a:p>
          <a:p>
            <a:pPr marL="0" lvl="0" indent="0" algn="ctr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endParaRPr lang="pt-BR" altLang="pt-BR" sz="9600" b="1" u="sng" dirty="0">
              <a:latin typeface="Calibri" panose="020F0502020204030204" pitchFamily="34" charset="0"/>
            </a:endParaRPr>
          </a:p>
          <a:p>
            <a:pPr marL="0" lvl="0" indent="0" algn="ctr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4800" b="1" dirty="0">
                <a:latin typeface="Calibri" panose="020F0502020204030204" pitchFamily="34" charset="0"/>
                <a:sym typeface="+mn-ea"/>
              </a:rPr>
              <a:t>Quatro pessoas da turma, contemplando a diversidade (gênero/étnico-racial), rememoram a primeira parte da Oficina. </a:t>
            </a:r>
            <a:endParaRPr lang="pt-BR" altLang="pt-BR" sz="4800" b="1" dirty="0">
              <a:latin typeface="Calibri" panose="020F0502020204030204" pitchFamily="34" charset="0"/>
            </a:endParaRPr>
          </a:p>
          <a:p>
            <a:pPr marL="0" lvl="0" indent="0" algn="ctr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4400" b="1" u="sng" dirty="0">
                <a:latin typeface="Calibri" panose="020F0502020204030204" pitchFamily="34" charset="0"/>
              </a:rPr>
              <a:t>  </a:t>
            </a:r>
          </a:p>
        </p:txBody>
      </p:sp>
      <p:pic>
        <p:nvPicPr>
          <p:cNvPr id="9224" name="Pictur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55050" y="8959850"/>
            <a:ext cx="1906588" cy="19065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5" name="Rectangle 13"/>
          <p:cNvSpPr/>
          <p:nvPr/>
        </p:nvSpPr>
        <p:spPr>
          <a:xfrm>
            <a:off x="8713788" y="10690225"/>
            <a:ext cx="1787525" cy="457200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2400" b="1" dirty="0"/>
              <a:t>10 minutos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46100" y="10340975"/>
            <a:ext cx="2139950" cy="990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67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050" y="8959850"/>
            <a:ext cx="1906588" cy="19065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68" name="Rectangle 3"/>
          <p:cNvSpPr/>
          <p:nvPr/>
        </p:nvSpPr>
        <p:spPr>
          <a:xfrm>
            <a:off x="8713788" y="10690225"/>
            <a:ext cx="1787525" cy="457200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2400" b="1" dirty="0"/>
              <a:t>40 minutos</a:t>
            </a:r>
          </a:p>
        </p:txBody>
      </p:sp>
      <p:sp>
        <p:nvSpPr>
          <p:cNvPr id="11269" name="Rectangle 4"/>
          <p:cNvSpPr/>
          <p:nvPr/>
        </p:nvSpPr>
        <p:spPr>
          <a:xfrm>
            <a:off x="692150" y="687388"/>
            <a:ext cx="18840450" cy="2465387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defTabSz="449580">
              <a:lnSpc>
                <a:spcPct val="107000"/>
              </a:lnSpc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66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Concepções político-metodológicas </a:t>
            </a:r>
          </a:p>
          <a:p>
            <a:pPr marL="0" lvl="0" indent="0" algn="ctr" defTabSz="449580">
              <a:lnSpc>
                <a:spcPct val="107000"/>
              </a:lnSpc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66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trabalho de base hoje</a:t>
            </a:r>
            <a:endParaRPr lang="pt-BR" altLang="pt-BR" sz="6600" b="1" u="sng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1270" name="Rectangle 5"/>
          <p:cNvSpPr/>
          <p:nvPr/>
        </p:nvSpPr>
        <p:spPr>
          <a:xfrm>
            <a:off x="18357850" y="10761663"/>
            <a:ext cx="1220788" cy="287337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800" b="1" dirty="0">
                <a:solidFill>
                  <a:srgbClr val="303033"/>
                </a:solidFill>
                <a:latin typeface="Calibri" panose="020F0502020204030204" pitchFamily="34" charset="0"/>
              </a:rPr>
              <a:t>PRIMAVERA</a:t>
            </a:r>
          </a:p>
        </p:txBody>
      </p:sp>
      <p:grpSp>
        <p:nvGrpSpPr>
          <p:cNvPr id="11271" name="Group 6"/>
          <p:cNvGrpSpPr/>
          <p:nvPr/>
        </p:nvGrpSpPr>
        <p:grpSpPr>
          <a:xfrm>
            <a:off x="18386425" y="10323513"/>
            <a:ext cx="1468438" cy="454025"/>
            <a:chOff x="11582" y="6503"/>
            <a:chExt cx="925" cy="286"/>
          </a:xfrm>
        </p:grpSpPr>
        <p:pic>
          <p:nvPicPr>
            <p:cNvPr id="11274" name="Picture 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1850" y="6503"/>
              <a:ext cx="429" cy="28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1275" name="Picture 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582" y="6514"/>
              <a:ext cx="251" cy="26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1276" name="Picture 9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2218" y="6510"/>
              <a:ext cx="289" cy="2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1277" name="Picture 10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2328" y="6666"/>
              <a:ext cx="67" cy="6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1272" name="Rectangle 11"/>
          <p:cNvSpPr/>
          <p:nvPr/>
        </p:nvSpPr>
        <p:spPr>
          <a:xfrm>
            <a:off x="18373725" y="11047413"/>
            <a:ext cx="1084263" cy="698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ts val="54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500" dirty="0">
                <a:solidFill>
                  <a:srgbClr val="E00512"/>
                </a:solidFill>
                <a:latin typeface="Calibri" panose="020F0502020204030204" pitchFamily="34" charset="0"/>
              </a:rPr>
              <a:t>NÚCLEOS DE VIVÊNCIA, ESTUDO E LUTAS</a:t>
            </a:r>
          </a:p>
        </p:txBody>
      </p:sp>
      <p:sp>
        <p:nvSpPr>
          <p:cNvPr id="13322" name="Rectangle 13"/>
          <p:cNvSpPr/>
          <p:nvPr/>
        </p:nvSpPr>
        <p:spPr>
          <a:xfrm>
            <a:off x="890588" y="3927475"/>
            <a:ext cx="18443575" cy="5391150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/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1228705" algn="l"/>
                <a:tab pos="11677650" algn="l"/>
                <a:tab pos="12127230" algn="l"/>
                <a:tab pos="12576175" algn="l"/>
                <a:tab pos="13025755" algn="l"/>
                <a:tab pos="13474700" algn="l"/>
                <a:tab pos="13924280" algn="l"/>
                <a:tab pos="14373225" algn="l"/>
                <a:tab pos="14822805" algn="l"/>
                <a:tab pos="15271750" algn="l"/>
                <a:tab pos="15721330" algn="l"/>
                <a:tab pos="16170275" algn="l"/>
                <a:tab pos="16619855" algn="l"/>
                <a:tab pos="16621125" algn="l"/>
                <a:tab pos="16623030" algn="l"/>
              </a:tabLst>
              <a:defRPr/>
            </a:pPr>
            <a:r>
              <a:rPr kumimoji="0" lang="pt-BR" altLang="pt-BR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Leitura da síntese do texto Trabalho de base, de Ranulfo Peloso (org), na sala principal. Em seguida, fazer um debate crítico na sala principal, a partir da questão norteadora: </a:t>
            </a:r>
          </a:p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1228705" algn="l"/>
                <a:tab pos="11677650" algn="l"/>
                <a:tab pos="12127230" algn="l"/>
                <a:tab pos="12576175" algn="l"/>
                <a:tab pos="13025755" algn="l"/>
                <a:tab pos="13474700" algn="l"/>
                <a:tab pos="13924280" algn="l"/>
                <a:tab pos="14373225" algn="l"/>
                <a:tab pos="14822805" algn="l"/>
                <a:tab pos="15271750" algn="l"/>
                <a:tab pos="15721330" algn="l"/>
                <a:tab pos="16170275" algn="l"/>
                <a:tab pos="16619855" algn="l"/>
                <a:tab pos="16621125" algn="l"/>
                <a:tab pos="16623030" algn="l"/>
              </a:tabLst>
              <a:defRPr/>
            </a:pPr>
            <a:endParaRPr kumimoji="0" lang="pt-BR" altLang="pt-B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571500" marR="0" lvl="0" indent="-571500" algn="l" defTabSz="449580" rtl="0" eaLnBrk="1" fontAlgn="base" latinLnBrk="0" hangingPunct="1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Clr>
                <a:srgbClr val="000000"/>
              </a:buClr>
              <a:buSzPct val="100000"/>
              <a:buFont typeface="Wingdings" panose="05000000000000000000" charset="0"/>
              <a:buChar char="ü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1228705" algn="l"/>
                <a:tab pos="11677650" algn="l"/>
                <a:tab pos="12127230" algn="l"/>
                <a:tab pos="12576175" algn="l"/>
                <a:tab pos="13025755" algn="l"/>
                <a:tab pos="13474700" algn="l"/>
                <a:tab pos="13924280" algn="l"/>
                <a:tab pos="14373225" algn="l"/>
                <a:tab pos="14822805" algn="l"/>
                <a:tab pos="15271750" algn="l"/>
                <a:tab pos="15721330" algn="l"/>
                <a:tab pos="16170275" algn="l"/>
                <a:tab pos="16619855" algn="l"/>
                <a:tab pos="16621125" algn="l"/>
                <a:tab pos="16623030" algn="l"/>
              </a:tabLst>
              <a:defRPr/>
            </a:pPr>
            <a:r>
              <a:rPr kumimoji="0" lang="pt-BR" altLang="pt-BR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Quais devem ser os princípios político-metodológicos do trabalho de base diante das mudanças da realidade brasileira atual? 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/>
          <p:nvPr/>
        </p:nvSpPr>
        <p:spPr>
          <a:xfrm>
            <a:off x="4219575" y="1852613"/>
            <a:ext cx="11663363" cy="779462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1228705" algn="l"/>
                <a:tab pos="11229975" algn="l"/>
                <a:tab pos="11231880" algn="l"/>
              </a:tabLst>
            </a:pPr>
            <a:r>
              <a:rPr lang="pt-BR" altLang="pt-BR" sz="1800" dirty="0"/>
              <a:t/>
            </a:r>
            <a:br>
              <a:rPr lang="pt-BR" altLang="pt-BR" sz="1800" dirty="0"/>
            </a:br>
            <a:r>
              <a:rPr lang="pt-BR" altLang="pt-BR" sz="1800" dirty="0"/>
              <a:t/>
            </a:r>
            <a:br>
              <a:rPr lang="pt-BR" altLang="pt-BR" sz="1800" dirty="0"/>
            </a:br>
            <a:r>
              <a:rPr lang="pt-BR" altLang="pt-BR" sz="1800" dirty="0"/>
              <a:t/>
            </a:r>
            <a:br>
              <a:rPr lang="pt-BR" altLang="pt-BR" sz="1800" dirty="0"/>
            </a:br>
            <a:r>
              <a:rPr lang="pt-BR" altLang="pt-BR" sz="1800" dirty="0"/>
              <a:t/>
            </a:r>
            <a:br>
              <a:rPr lang="pt-BR" altLang="pt-BR" sz="1800" dirty="0"/>
            </a:br>
            <a:endParaRPr lang="pt-BR" altLang="pt-BR" sz="1800" dirty="0"/>
          </a:p>
        </p:txBody>
      </p:sp>
      <p:sp>
        <p:nvSpPr>
          <p:cNvPr id="13315" name="Rectangle 2"/>
          <p:cNvSpPr/>
          <p:nvPr/>
        </p:nvSpPr>
        <p:spPr>
          <a:xfrm>
            <a:off x="18357850" y="10761663"/>
            <a:ext cx="1220788" cy="287337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800" b="1" dirty="0">
                <a:solidFill>
                  <a:srgbClr val="303033"/>
                </a:solidFill>
                <a:latin typeface="Calibri" panose="020F0502020204030204" pitchFamily="34" charset="0"/>
              </a:rPr>
              <a:t>PRIMAVERA</a:t>
            </a:r>
          </a:p>
        </p:txBody>
      </p:sp>
      <p:grpSp>
        <p:nvGrpSpPr>
          <p:cNvPr id="13316" name="Group 3"/>
          <p:cNvGrpSpPr/>
          <p:nvPr/>
        </p:nvGrpSpPr>
        <p:grpSpPr>
          <a:xfrm>
            <a:off x="18386425" y="10323513"/>
            <a:ext cx="1468438" cy="454025"/>
            <a:chOff x="11582" y="6503"/>
            <a:chExt cx="925" cy="286"/>
          </a:xfrm>
        </p:grpSpPr>
        <p:pic>
          <p:nvPicPr>
            <p:cNvPr id="13323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850" y="6503"/>
              <a:ext cx="429" cy="28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3324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582" y="6514"/>
              <a:ext cx="251" cy="26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3325" name="Picture 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218" y="6510"/>
              <a:ext cx="289" cy="2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3326" name="Picture 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328" y="6666"/>
              <a:ext cx="67" cy="6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3317" name="Rectangle 8"/>
          <p:cNvSpPr/>
          <p:nvPr/>
        </p:nvSpPr>
        <p:spPr>
          <a:xfrm>
            <a:off x="18373725" y="11047413"/>
            <a:ext cx="1084263" cy="698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ts val="54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500" dirty="0">
                <a:solidFill>
                  <a:srgbClr val="E00512"/>
                </a:solidFill>
                <a:latin typeface="Calibri" panose="020F0502020204030204" pitchFamily="34" charset="0"/>
              </a:rPr>
              <a:t>NÚCLEOS DE VIVÊNCIA, ESTUDO E LUTAS</a:t>
            </a:r>
          </a:p>
        </p:txBody>
      </p:sp>
      <p:pic>
        <p:nvPicPr>
          <p:cNvPr id="13318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546100" y="10340975"/>
            <a:ext cx="2139950" cy="990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9" name="Rectangle 10"/>
          <p:cNvSpPr/>
          <p:nvPr/>
        </p:nvSpPr>
        <p:spPr>
          <a:xfrm>
            <a:off x="523875" y="909638"/>
            <a:ext cx="18840450" cy="3135312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defTabSz="449580">
              <a:lnSpc>
                <a:spcPct val="100000"/>
              </a:lnSpc>
              <a:spcBef>
                <a:spcPct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66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Metodologia do trabalho de base na construção </a:t>
            </a:r>
          </a:p>
          <a:p>
            <a:pPr marL="0" lvl="0" indent="0" algn="ctr" defTabSz="449580">
              <a:lnSpc>
                <a:spcPct val="100000"/>
              </a:lnSpc>
              <a:spcBef>
                <a:spcPct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66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dos Núcleos de Vivências, Estudos e Lutas</a:t>
            </a:r>
          </a:p>
          <a:p>
            <a:pPr marL="0" lvl="0" indent="0" algn="just" defTabSz="449580">
              <a:lnSpc>
                <a:spcPct val="100000"/>
              </a:lnSpc>
              <a:spcBef>
                <a:spcPct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endParaRPr lang="pt-BR" altLang="pt-BR" sz="6600" u="sng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5368" name="Rectangle 11"/>
          <p:cNvSpPr>
            <a:spLocks noChangeArrowheads="1"/>
          </p:cNvSpPr>
          <p:nvPr/>
        </p:nvSpPr>
        <p:spPr bwMode="auto">
          <a:xfrm>
            <a:off x="931863" y="3733800"/>
            <a:ext cx="18241963" cy="2528888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5000" rIns="90000" bIns="45000"/>
          <a:lstStyle>
            <a:lvl1pPr marL="215900" indent="-20955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2pPr>
            <a:lvl3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3pPr>
            <a:lvl4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4pPr>
            <a:lvl5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5pPr>
            <a:lvl6pPr marL="2514600" indent="-228600" defTabSz="44958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6pPr>
            <a:lvl7pPr marL="2971800" indent="-228600" defTabSz="44958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7pPr>
            <a:lvl8pPr marL="3429000" indent="-228600" defTabSz="44958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8pPr>
            <a:lvl9pPr marL="3886200" indent="-228600" defTabSz="44958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9pPr>
          </a:lstStyle>
          <a:p>
            <a:pPr marL="6350" marR="0" lvl="0" indent="0" algn="just" defTabSz="449580" rtl="0" eaLnBrk="0" fontAlgn="base" latinLnBrk="0" hangingPunct="0">
              <a:lnSpc>
                <a:spcPct val="107000"/>
              </a:lnSpc>
              <a:spcBef>
                <a:spcPts val="10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/>
            </a:pPr>
            <a:r>
              <a:rPr kumimoji="0" lang="pt-BR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 pequenos grupos, ler diferentes definições de trabalho de base e debater suas implicações para a construção dos Núcleos de Vivências, Estudos e Lutas, a partir da questão norteadora:</a:t>
            </a:r>
          </a:p>
          <a:p>
            <a:pPr marL="6350" marR="0" lvl="0" indent="0" algn="just" defTabSz="449580" rtl="0" eaLnBrk="0" fontAlgn="base" latinLnBrk="0" hangingPunct="0">
              <a:lnSpc>
                <a:spcPct val="107000"/>
              </a:lnSpc>
              <a:spcBef>
                <a:spcPts val="10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/>
            </a:pP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7850" marR="0" lvl="0" indent="-571500" algn="just" defTabSz="449580" rtl="0" eaLnBrk="0" fontAlgn="base" latinLnBrk="0" hangingPunct="0">
              <a:lnSpc>
                <a:spcPct val="107000"/>
              </a:lnSpc>
              <a:spcBef>
                <a:spcPts val="10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charset="0"/>
              <a:buChar char="ü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/>
            </a:pPr>
            <a:r>
              <a:rPr kumimoji="0" lang="pt-BR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Quais elementos das definições de trabalho de base apresentadas contribuem para o processo de construção dos Núcleos de Vivências, Estudos e Lutas nos territórios?</a:t>
            </a:r>
          </a:p>
        </p:txBody>
      </p:sp>
      <p:pic>
        <p:nvPicPr>
          <p:cNvPr id="13321" name="Pictur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55050" y="8959850"/>
            <a:ext cx="1906588" cy="19065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22" name="Rectangle 13"/>
          <p:cNvSpPr/>
          <p:nvPr/>
        </p:nvSpPr>
        <p:spPr>
          <a:xfrm>
            <a:off x="8715375" y="10690225"/>
            <a:ext cx="1787525" cy="457200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2400" b="1" dirty="0"/>
              <a:t>40 minutos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/>
          <p:nvPr/>
        </p:nvSpPr>
        <p:spPr>
          <a:xfrm>
            <a:off x="4219575" y="1852613"/>
            <a:ext cx="11663363" cy="779462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1228705" algn="l"/>
                <a:tab pos="11229975" algn="l"/>
                <a:tab pos="11231880" algn="l"/>
              </a:tabLst>
            </a:pPr>
            <a:r>
              <a:rPr lang="pt-BR" altLang="pt-BR" sz="1800" dirty="0"/>
              <a:t/>
            </a:r>
            <a:br>
              <a:rPr lang="pt-BR" altLang="pt-BR" sz="1800" dirty="0"/>
            </a:br>
            <a:r>
              <a:rPr lang="pt-BR" altLang="pt-BR" sz="1800" dirty="0"/>
              <a:t/>
            </a:r>
            <a:br>
              <a:rPr lang="pt-BR" altLang="pt-BR" sz="1800" dirty="0"/>
            </a:br>
            <a:r>
              <a:rPr lang="pt-BR" altLang="pt-BR" sz="1800" dirty="0"/>
              <a:t/>
            </a:r>
            <a:br>
              <a:rPr lang="pt-BR" altLang="pt-BR" sz="1800" dirty="0"/>
            </a:br>
            <a:r>
              <a:rPr lang="pt-BR" altLang="pt-BR" sz="1800" dirty="0"/>
              <a:t/>
            </a:r>
            <a:br>
              <a:rPr lang="pt-BR" altLang="pt-BR" sz="1800" dirty="0"/>
            </a:br>
            <a:endParaRPr lang="pt-BR" altLang="pt-BR" sz="1800" dirty="0"/>
          </a:p>
        </p:txBody>
      </p:sp>
      <p:sp>
        <p:nvSpPr>
          <p:cNvPr id="15363" name="Rectangle 2"/>
          <p:cNvSpPr/>
          <p:nvPr/>
        </p:nvSpPr>
        <p:spPr>
          <a:xfrm>
            <a:off x="18357850" y="10761663"/>
            <a:ext cx="1220788" cy="287337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800" b="1" dirty="0">
                <a:solidFill>
                  <a:srgbClr val="303033"/>
                </a:solidFill>
                <a:latin typeface="Calibri" panose="020F0502020204030204" pitchFamily="34" charset="0"/>
              </a:rPr>
              <a:t>PRIMAVERA</a:t>
            </a:r>
          </a:p>
        </p:txBody>
      </p:sp>
      <p:grpSp>
        <p:nvGrpSpPr>
          <p:cNvPr id="15364" name="Group 3"/>
          <p:cNvGrpSpPr/>
          <p:nvPr/>
        </p:nvGrpSpPr>
        <p:grpSpPr>
          <a:xfrm>
            <a:off x="18386425" y="10323513"/>
            <a:ext cx="1468438" cy="454025"/>
            <a:chOff x="11582" y="6503"/>
            <a:chExt cx="925" cy="286"/>
          </a:xfrm>
        </p:grpSpPr>
        <p:pic>
          <p:nvPicPr>
            <p:cNvPr id="15371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850" y="6503"/>
              <a:ext cx="429" cy="28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5372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582" y="6514"/>
              <a:ext cx="251" cy="26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5373" name="Picture 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218" y="6510"/>
              <a:ext cx="289" cy="2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5374" name="Picture 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328" y="6666"/>
              <a:ext cx="67" cy="6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5365" name="Rectangle 8"/>
          <p:cNvSpPr/>
          <p:nvPr/>
        </p:nvSpPr>
        <p:spPr>
          <a:xfrm>
            <a:off x="18373725" y="11047413"/>
            <a:ext cx="1084263" cy="698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ts val="54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500" dirty="0">
                <a:solidFill>
                  <a:srgbClr val="E00512"/>
                </a:solidFill>
                <a:latin typeface="Calibri" panose="020F0502020204030204" pitchFamily="34" charset="0"/>
              </a:rPr>
              <a:t>NÚCLEOS DE VIVÊNCIA, ESTUDO E LUTAS</a:t>
            </a:r>
          </a:p>
        </p:txBody>
      </p:sp>
      <p:pic>
        <p:nvPicPr>
          <p:cNvPr id="15366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546100" y="10340975"/>
            <a:ext cx="2139950" cy="990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67" name="Rectangle 10"/>
          <p:cNvSpPr/>
          <p:nvPr/>
        </p:nvSpPr>
        <p:spPr>
          <a:xfrm>
            <a:off x="523875" y="909638"/>
            <a:ext cx="18840450" cy="2120900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defTabSz="449580">
              <a:lnSpc>
                <a:spcPct val="100000"/>
              </a:lnSpc>
              <a:spcBef>
                <a:spcPct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66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Socialização dos debates realizados nos pequenos grupos na sala principal </a:t>
            </a:r>
            <a:endParaRPr lang="pt-BR" altLang="pt-BR" sz="6600" b="1" u="sng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5368" name="Rectangle 11"/>
          <p:cNvSpPr/>
          <p:nvPr/>
        </p:nvSpPr>
        <p:spPr>
          <a:xfrm>
            <a:off x="931863" y="3733800"/>
            <a:ext cx="18241962" cy="2528888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/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6350" lvl="0" indent="0" algn="just" defTabSz="449580">
              <a:lnSpc>
                <a:spcPct val="107000"/>
              </a:lnSpc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9125" algn="l"/>
                <a:tab pos="11226800" algn="l"/>
                <a:tab pos="11677650" algn="l"/>
                <a:tab pos="12125325" algn="l"/>
                <a:tab pos="12576175" algn="l"/>
                <a:tab pos="13023850" algn="l"/>
                <a:tab pos="13474700" algn="l"/>
                <a:tab pos="13922375" algn="l"/>
                <a:tab pos="14373225" algn="l"/>
                <a:tab pos="14820900" algn="l"/>
                <a:tab pos="15271750" algn="l"/>
                <a:tab pos="15719425" algn="l"/>
                <a:tab pos="16170275" algn="l"/>
                <a:tab pos="16173450" algn="l"/>
              </a:tabLst>
            </a:pPr>
            <a:r>
              <a:rPr lang="pt-BR" altLang="x-none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foco da socialização é o processo de construção dos Núcleos, considerando os diferentes momentos e a diversidade de caminhos possíveis.</a:t>
            </a:r>
          </a:p>
          <a:p>
            <a:pPr marL="6350" lvl="0" indent="0" algn="just" defTabSz="449580">
              <a:lnSpc>
                <a:spcPct val="107000"/>
              </a:lnSpc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9125" algn="l"/>
                <a:tab pos="11226800" algn="l"/>
                <a:tab pos="11677650" algn="l"/>
                <a:tab pos="12125325" algn="l"/>
                <a:tab pos="12576175" algn="l"/>
                <a:tab pos="13023850" algn="l"/>
                <a:tab pos="13474700" algn="l"/>
                <a:tab pos="13922375" algn="l"/>
                <a:tab pos="14373225" algn="l"/>
                <a:tab pos="14820900" algn="l"/>
                <a:tab pos="15271750" algn="l"/>
                <a:tab pos="15719425" algn="l"/>
                <a:tab pos="16170275" algn="l"/>
                <a:tab pos="16173450" algn="l"/>
              </a:tabLst>
            </a:pPr>
            <a:endParaRPr lang="pt-BR" altLang="x-none" sz="4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350" lvl="0" indent="0" algn="just" defTabSz="449580">
              <a:lnSpc>
                <a:spcPct val="107000"/>
              </a:lnSpc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9125" algn="l"/>
                <a:tab pos="11226800" algn="l"/>
                <a:tab pos="11677650" algn="l"/>
                <a:tab pos="12125325" algn="l"/>
                <a:tab pos="12576175" algn="l"/>
                <a:tab pos="13023850" algn="l"/>
                <a:tab pos="13474700" algn="l"/>
                <a:tab pos="13922375" algn="l"/>
                <a:tab pos="14373225" algn="l"/>
                <a:tab pos="14820900" algn="l"/>
                <a:tab pos="15271750" algn="l"/>
                <a:tab pos="15719425" algn="l"/>
                <a:tab pos="16170275" algn="l"/>
                <a:tab pos="16173450" algn="l"/>
              </a:tabLst>
            </a:pPr>
            <a:r>
              <a:rPr lang="pt-BR" altLang="x-none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critério de cada trio, ao final do debate, sugere-se que a turma elabore uma redação conjunta, que sintetize as falas apresentadas.</a:t>
            </a:r>
            <a:endParaRPr lang="pt-BR" altLang="x-none" sz="4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15369" name="Pictur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55050" y="8959850"/>
            <a:ext cx="1906588" cy="19065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70" name="Rectangle 13"/>
          <p:cNvSpPr/>
          <p:nvPr/>
        </p:nvSpPr>
        <p:spPr>
          <a:xfrm>
            <a:off x="8715375" y="10690225"/>
            <a:ext cx="1787525" cy="457200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2400" b="1" dirty="0"/>
              <a:t>40 minutos</a:t>
            </a: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/>
          <p:nvPr/>
        </p:nvSpPr>
        <p:spPr>
          <a:xfrm>
            <a:off x="4219575" y="1852613"/>
            <a:ext cx="11663363" cy="779462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1228705" algn="l"/>
                <a:tab pos="11229975" algn="l"/>
                <a:tab pos="11231880" algn="l"/>
              </a:tabLst>
            </a:pPr>
            <a:r>
              <a:rPr lang="pt-BR" altLang="pt-BR" sz="1800" dirty="0"/>
              <a:t/>
            </a:r>
            <a:br>
              <a:rPr lang="pt-BR" altLang="pt-BR" sz="1800" dirty="0"/>
            </a:br>
            <a:r>
              <a:rPr lang="pt-BR" altLang="pt-BR" sz="1800" dirty="0"/>
              <a:t/>
            </a:r>
            <a:br>
              <a:rPr lang="pt-BR" altLang="pt-BR" sz="1800" dirty="0"/>
            </a:br>
            <a:r>
              <a:rPr lang="pt-BR" altLang="pt-BR" sz="1800" dirty="0"/>
              <a:t/>
            </a:r>
            <a:br>
              <a:rPr lang="pt-BR" altLang="pt-BR" sz="1800" dirty="0"/>
            </a:br>
            <a:r>
              <a:rPr lang="pt-BR" altLang="pt-BR" sz="1800" dirty="0"/>
              <a:t/>
            </a:r>
            <a:br>
              <a:rPr lang="pt-BR" altLang="pt-BR" sz="1800" dirty="0"/>
            </a:br>
            <a:endParaRPr lang="pt-BR" altLang="pt-BR" sz="1800" dirty="0"/>
          </a:p>
        </p:txBody>
      </p:sp>
      <p:sp>
        <p:nvSpPr>
          <p:cNvPr id="17411" name="Rectangle 2"/>
          <p:cNvSpPr/>
          <p:nvPr/>
        </p:nvSpPr>
        <p:spPr>
          <a:xfrm>
            <a:off x="18357850" y="10761663"/>
            <a:ext cx="1220788" cy="287337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800" b="1" dirty="0">
                <a:solidFill>
                  <a:srgbClr val="303033"/>
                </a:solidFill>
                <a:latin typeface="Calibri" panose="020F0502020204030204" pitchFamily="34" charset="0"/>
              </a:rPr>
              <a:t>PRIMAVERA</a:t>
            </a:r>
          </a:p>
        </p:txBody>
      </p:sp>
      <p:grpSp>
        <p:nvGrpSpPr>
          <p:cNvPr id="17412" name="Group 3"/>
          <p:cNvGrpSpPr/>
          <p:nvPr/>
        </p:nvGrpSpPr>
        <p:grpSpPr>
          <a:xfrm>
            <a:off x="18386425" y="10323513"/>
            <a:ext cx="1468438" cy="454025"/>
            <a:chOff x="11582" y="6503"/>
            <a:chExt cx="925" cy="286"/>
          </a:xfrm>
        </p:grpSpPr>
        <p:pic>
          <p:nvPicPr>
            <p:cNvPr id="17419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850" y="6503"/>
              <a:ext cx="429" cy="28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7420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582" y="6514"/>
              <a:ext cx="251" cy="26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7421" name="Picture 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218" y="6510"/>
              <a:ext cx="289" cy="2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7422" name="Picture 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328" y="6666"/>
              <a:ext cx="67" cy="6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7413" name="Rectangle 8"/>
          <p:cNvSpPr/>
          <p:nvPr/>
        </p:nvSpPr>
        <p:spPr>
          <a:xfrm>
            <a:off x="18373725" y="11047413"/>
            <a:ext cx="1084263" cy="698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ts val="54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500" dirty="0">
                <a:solidFill>
                  <a:srgbClr val="E00512"/>
                </a:solidFill>
                <a:latin typeface="Calibri" panose="020F0502020204030204" pitchFamily="34" charset="0"/>
              </a:rPr>
              <a:t>NÚCLEOS DE VIVÊNCIA, ESTUDO E LUTAS</a:t>
            </a:r>
          </a:p>
        </p:txBody>
      </p:sp>
      <p:pic>
        <p:nvPicPr>
          <p:cNvPr id="17414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546100" y="10340975"/>
            <a:ext cx="2139950" cy="990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7415" name="Rectangle 10"/>
          <p:cNvSpPr/>
          <p:nvPr/>
        </p:nvSpPr>
        <p:spPr>
          <a:xfrm>
            <a:off x="1941513" y="182563"/>
            <a:ext cx="16517937" cy="2271712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defTabSz="449580">
              <a:lnSpc>
                <a:spcPct val="107000"/>
              </a:lnSpc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60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Articulação entre as sistematizações dos pequenos </a:t>
            </a:r>
          </a:p>
          <a:p>
            <a:pPr marL="0" lvl="0" indent="0" algn="ctr" defTabSz="449580">
              <a:lnSpc>
                <a:spcPct val="107000"/>
              </a:lnSpc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60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grupos e as tarefas pós-oficina 4 </a:t>
            </a:r>
            <a:r>
              <a:rPr lang="pt-BR" altLang="pt-BR" sz="6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pt-BR" altLang="pt-BR" sz="6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17416" name="Pictur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931275" y="9637713"/>
            <a:ext cx="1373188" cy="1371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7417" name="Rectangle 13"/>
          <p:cNvSpPr/>
          <p:nvPr/>
        </p:nvSpPr>
        <p:spPr>
          <a:xfrm>
            <a:off x="8715375" y="10690225"/>
            <a:ext cx="1787525" cy="457200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2400" b="1" dirty="0"/>
              <a:t>10 minutos</a:t>
            </a:r>
          </a:p>
        </p:txBody>
      </p:sp>
      <p:sp>
        <p:nvSpPr>
          <p:cNvPr id="19466" name="CaixaDeTexto 15"/>
          <p:cNvSpPr txBox="1"/>
          <p:nvPr/>
        </p:nvSpPr>
        <p:spPr>
          <a:xfrm>
            <a:off x="1268413" y="2990850"/>
            <a:ext cx="17865725" cy="64023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R="0" algn="just" defTabSz="449580">
              <a:lnSpc>
                <a:spcPct val="107000"/>
              </a:lnSpc>
              <a:spcAft>
                <a:spcPts val="60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kumimoji="0" lang="pt-BR" altLang="pt-BR" sz="4000" kern="1200" cap="none" spc="0" normalizeH="0" baseline="0" noProof="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Foco do pós-oficina é:</a:t>
            </a:r>
          </a:p>
          <a:p>
            <a:pPr marL="571500" marR="0" indent="-571500" algn="just" defTabSz="449580">
              <a:lnSpc>
                <a:spcPct val="107000"/>
              </a:lnSpc>
              <a:spcAft>
                <a:spcPts val="600"/>
              </a:spcAft>
              <a:buClrTx/>
              <a:buSzTx/>
              <a:buFont typeface="Wingdings" panose="05000000000000000000" charset="0"/>
              <a:buChar char="ü"/>
              <a:defRPr/>
            </a:pPr>
            <a:r>
              <a:rPr kumimoji="0" lang="pt-BR" altLang="pt-BR" sz="4000" kern="1200" cap="none" spc="0" normalizeH="0" baseline="0" noProof="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Levantamento de informações sobre o momento e os caminhos de cada participante no processo de construção do Nova Primavera.</a:t>
            </a:r>
          </a:p>
          <a:p>
            <a:pPr marR="0" algn="just" defTabSz="449580">
              <a:lnSpc>
                <a:spcPct val="107000"/>
              </a:lnSpc>
              <a:spcAft>
                <a:spcPts val="600"/>
              </a:spcAft>
              <a:buClrTx/>
              <a:buSzTx/>
              <a:buFont typeface="Wingdings" panose="05000000000000000000" charset="0"/>
              <a:buNone/>
              <a:defRPr/>
            </a:pPr>
            <a:endParaRPr kumimoji="0" lang="pt-BR" altLang="pt-BR" sz="4000" kern="1200" cap="none" spc="0" normalizeH="0" baseline="0" noProof="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R="0" algn="just" defTabSz="449580">
              <a:lnSpc>
                <a:spcPct val="107000"/>
              </a:lnSpc>
              <a:spcAft>
                <a:spcPts val="600"/>
              </a:spcAft>
              <a:buClrTx/>
              <a:buSzTx/>
              <a:buFont typeface="Wingdings" panose="05000000000000000000" charset="0"/>
              <a:buNone/>
              <a:defRPr/>
            </a:pPr>
            <a:r>
              <a:rPr kumimoji="0" lang="pt-BR" altLang="pt-BR" sz="4000" kern="1200" cap="none" spc="0" normalizeH="0" baseline="0" noProof="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Mais duas questões importantes:</a:t>
            </a:r>
          </a:p>
          <a:p>
            <a:pPr marL="571500" marR="0" indent="-571500" algn="just" defTabSz="449580">
              <a:lnSpc>
                <a:spcPct val="107000"/>
              </a:lnSpc>
              <a:spcAft>
                <a:spcPts val="600"/>
              </a:spcAft>
              <a:buClrTx/>
              <a:buSzTx/>
              <a:buFont typeface="Wingdings" panose="05000000000000000000" charset="0"/>
              <a:buChar char="ü"/>
              <a:defRPr/>
            </a:pPr>
            <a:r>
              <a:rPr kumimoji="0" lang="pt-BR" altLang="pt-BR" sz="4000" kern="1200" cap="none" spc="0" normalizeH="0" baseline="0" noProof="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Importância da participação dos/as educadores/as militantes no processo de construção das conferências estaduais/municipais/zonais e nacional.</a:t>
            </a:r>
          </a:p>
          <a:p>
            <a:pPr marL="571500" marR="0" indent="-571500" algn="just" defTabSz="449580">
              <a:lnSpc>
                <a:spcPct val="107000"/>
              </a:lnSpc>
              <a:spcAft>
                <a:spcPts val="600"/>
              </a:spcAft>
              <a:buClrTx/>
              <a:buSzTx/>
              <a:buFont typeface="Wingdings" panose="05000000000000000000" charset="0"/>
              <a:buChar char="ü"/>
              <a:defRPr/>
            </a:pPr>
            <a:r>
              <a:rPr kumimoji="0" lang="pt-BR" altLang="pt-BR" sz="4000" kern="1200" cap="none" spc="0" normalizeH="0" baseline="0" noProof="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Participação nas reuniões de educadores/as militantes por território, a serem organizadas pelas Secretarias de Formação do Partido.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/>
          <p:nvPr/>
        </p:nvSpPr>
        <p:spPr>
          <a:xfrm>
            <a:off x="18357850" y="10761663"/>
            <a:ext cx="1220788" cy="287337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800" b="1" dirty="0">
                <a:solidFill>
                  <a:srgbClr val="303033"/>
                </a:solidFill>
                <a:latin typeface="Calibri" panose="020F0502020204030204" pitchFamily="34" charset="0"/>
              </a:rPr>
              <a:t>PRIMAVERA</a:t>
            </a:r>
          </a:p>
        </p:txBody>
      </p:sp>
      <p:grpSp>
        <p:nvGrpSpPr>
          <p:cNvPr id="19459" name="Group 2"/>
          <p:cNvGrpSpPr/>
          <p:nvPr/>
        </p:nvGrpSpPr>
        <p:grpSpPr>
          <a:xfrm>
            <a:off x="18386425" y="10323513"/>
            <a:ext cx="1468438" cy="454025"/>
            <a:chOff x="11582" y="6503"/>
            <a:chExt cx="925" cy="286"/>
          </a:xfrm>
        </p:grpSpPr>
        <p:pic>
          <p:nvPicPr>
            <p:cNvPr id="19465" name="Picture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850" y="6503"/>
              <a:ext cx="429" cy="28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9466" name="Picture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582" y="6514"/>
              <a:ext cx="251" cy="26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9467" name="Picture 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218" y="6510"/>
              <a:ext cx="289" cy="2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9468" name="Picture 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328" y="6666"/>
              <a:ext cx="67" cy="6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9460" name="Rectangle 7"/>
          <p:cNvSpPr/>
          <p:nvPr/>
        </p:nvSpPr>
        <p:spPr>
          <a:xfrm>
            <a:off x="18373725" y="11047413"/>
            <a:ext cx="1084263" cy="698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ts val="54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500" dirty="0">
                <a:solidFill>
                  <a:srgbClr val="E00512"/>
                </a:solidFill>
                <a:latin typeface="Calibri" panose="020F0502020204030204" pitchFamily="34" charset="0"/>
              </a:rPr>
              <a:t>NÚCLEOS DE VIVÊNCIA, ESTUDO E LUTAS</a:t>
            </a:r>
          </a:p>
        </p:txBody>
      </p:sp>
      <p:pic>
        <p:nvPicPr>
          <p:cNvPr id="19461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546100" y="10340975"/>
            <a:ext cx="2139950" cy="990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9462" name="Rectangle 9"/>
          <p:cNvSpPr/>
          <p:nvPr/>
        </p:nvSpPr>
        <p:spPr>
          <a:xfrm>
            <a:off x="5291138" y="73025"/>
            <a:ext cx="9521825" cy="1128713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defTabSz="449580">
              <a:lnSpc>
                <a:spcPct val="107000"/>
              </a:lnSpc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66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Compromissos pós-Oficina</a:t>
            </a:r>
            <a:endParaRPr lang="pt-BR" altLang="pt-BR" sz="6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9463" name="Rectangle 10"/>
          <p:cNvSpPr/>
          <p:nvPr/>
        </p:nvSpPr>
        <p:spPr>
          <a:xfrm>
            <a:off x="1952625" y="1930400"/>
            <a:ext cx="16198850" cy="6438900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/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15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1228705" algn="l"/>
                <a:tab pos="11677650" algn="l"/>
                <a:tab pos="12127230" algn="l"/>
                <a:tab pos="12576175" algn="l"/>
                <a:tab pos="13025755" algn="l"/>
                <a:tab pos="13474700" algn="l"/>
                <a:tab pos="13924280" algn="l"/>
                <a:tab pos="14373225" algn="l"/>
                <a:tab pos="14822805" algn="l"/>
                <a:tab pos="15271750" algn="l"/>
                <a:tab pos="15721330" algn="l"/>
                <a:tab pos="16170275" algn="l"/>
                <a:tab pos="16172180" algn="l"/>
                <a:tab pos="16173450" algn="l"/>
              </a:tabLst>
            </a:pPr>
            <a:endParaRPr lang="pt-BR" altLang="pt-BR" sz="3600" dirty="0">
              <a:latin typeface="Calibri" panose="020F0502020204030204" pitchFamily="34" charset="0"/>
            </a:endParaRPr>
          </a:p>
        </p:txBody>
      </p:sp>
      <p:sp>
        <p:nvSpPr>
          <p:cNvPr id="19464" name="CaixaDeTexto 14"/>
          <p:cNvSpPr txBox="1"/>
          <p:nvPr/>
        </p:nvSpPr>
        <p:spPr>
          <a:xfrm>
            <a:off x="835025" y="1479550"/>
            <a:ext cx="18422938" cy="8301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  <a:buNone/>
            </a:pPr>
            <a:r>
              <a:rPr lang="pt-BR" altLang="pt-BR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Elaboração de uma síntese dos diferentes momentos e caminhos dos educadores militantes em relação ao Nova Primavera. A orientação é que cada educadora/educador prepare uma síntese (a ser apresentada na Oficina 5), de acordo com uma das três situações abaixo:  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  <a:buNone/>
            </a:pPr>
            <a:r>
              <a:rPr lang="pt-BR" altLang="pt-BR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  <a:buNone/>
            </a:pPr>
            <a:r>
              <a:rPr lang="pt-BR" altLang="pt-BR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1.Para quem escolheu o território, mas ainda não iniciou o processo de construção do núcleo: 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  <a:buNone/>
            </a:pPr>
            <a:r>
              <a:rPr lang="pt-BR" altLang="pt-BR" sz="40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iniciar a organização do Núcleo, quem você chamaria para participar?</a:t>
            </a:r>
            <a:r>
              <a:rPr lang="pt-BR" altLang="pt-BR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(Sugestão para um primeiro encontro com as pessoas convidadas: discutir a intencionalidade do núcleo, escutar o que é possível fazer em relação </a:t>
            </a:r>
            <a:r>
              <a:rPr lang="pt-BR" altLang="pt-BR" sz="4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à</a:t>
            </a:r>
            <a:r>
              <a:rPr lang="pt-BR" altLang="pt-BR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organização do núcleo e das Conferências). 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  <a:buNone/>
            </a:pPr>
            <a:endParaRPr lang="pt-BR" altLang="pt-BR" sz="4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/>
          <p:nvPr/>
        </p:nvSpPr>
        <p:spPr>
          <a:xfrm>
            <a:off x="18357850" y="10761663"/>
            <a:ext cx="1220788" cy="287337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800" b="1" dirty="0">
                <a:solidFill>
                  <a:srgbClr val="303033"/>
                </a:solidFill>
                <a:latin typeface="Calibri" panose="020F0502020204030204" pitchFamily="34" charset="0"/>
              </a:rPr>
              <a:t>PRIMAVERA</a:t>
            </a:r>
          </a:p>
        </p:txBody>
      </p:sp>
      <p:grpSp>
        <p:nvGrpSpPr>
          <p:cNvPr id="21507" name="Group 2"/>
          <p:cNvGrpSpPr/>
          <p:nvPr/>
        </p:nvGrpSpPr>
        <p:grpSpPr>
          <a:xfrm>
            <a:off x="18386425" y="10323513"/>
            <a:ext cx="1468438" cy="454025"/>
            <a:chOff x="11582" y="6503"/>
            <a:chExt cx="925" cy="286"/>
          </a:xfrm>
        </p:grpSpPr>
        <p:pic>
          <p:nvPicPr>
            <p:cNvPr id="21513" name="Picture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850" y="6503"/>
              <a:ext cx="429" cy="28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1514" name="Picture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582" y="6514"/>
              <a:ext cx="251" cy="26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1515" name="Picture 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218" y="6510"/>
              <a:ext cx="289" cy="2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1516" name="Picture 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328" y="6666"/>
              <a:ext cx="67" cy="6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21508" name="Rectangle 7"/>
          <p:cNvSpPr/>
          <p:nvPr/>
        </p:nvSpPr>
        <p:spPr>
          <a:xfrm>
            <a:off x="18373725" y="11047413"/>
            <a:ext cx="1084263" cy="698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ts val="54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500" dirty="0">
                <a:solidFill>
                  <a:srgbClr val="E00512"/>
                </a:solidFill>
                <a:latin typeface="Calibri" panose="020F0502020204030204" pitchFamily="34" charset="0"/>
              </a:rPr>
              <a:t>NÚCLEOS DE VIVÊNCIA, ESTUDO E LUTAS</a:t>
            </a:r>
          </a:p>
        </p:txBody>
      </p:sp>
      <p:pic>
        <p:nvPicPr>
          <p:cNvPr id="2150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546100" y="10340975"/>
            <a:ext cx="2139950" cy="990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510" name="Rectangle 9"/>
          <p:cNvSpPr/>
          <p:nvPr/>
        </p:nvSpPr>
        <p:spPr>
          <a:xfrm>
            <a:off x="5291138" y="73025"/>
            <a:ext cx="9521825" cy="1128713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defTabSz="449580">
              <a:lnSpc>
                <a:spcPct val="107000"/>
              </a:lnSpc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66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Compromissos pós-Oficina</a:t>
            </a:r>
            <a:endParaRPr lang="pt-BR" altLang="pt-BR" sz="6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1511" name="Rectangle 10"/>
          <p:cNvSpPr/>
          <p:nvPr/>
        </p:nvSpPr>
        <p:spPr>
          <a:xfrm>
            <a:off x="1952625" y="1930400"/>
            <a:ext cx="16198850" cy="6438900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/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15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1228705" algn="l"/>
                <a:tab pos="11677650" algn="l"/>
                <a:tab pos="12127230" algn="l"/>
                <a:tab pos="12576175" algn="l"/>
                <a:tab pos="13025755" algn="l"/>
                <a:tab pos="13474700" algn="l"/>
                <a:tab pos="13924280" algn="l"/>
                <a:tab pos="14373225" algn="l"/>
                <a:tab pos="14822805" algn="l"/>
                <a:tab pos="15271750" algn="l"/>
                <a:tab pos="15721330" algn="l"/>
                <a:tab pos="16170275" algn="l"/>
                <a:tab pos="16172180" algn="l"/>
                <a:tab pos="16173450" algn="l"/>
              </a:tabLst>
            </a:pPr>
            <a:endParaRPr lang="pt-BR" altLang="pt-BR" sz="3600" dirty="0">
              <a:latin typeface="Calibri" panose="020F0502020204030204" pitchFamily="34" charset="0"/>
            </a:endParaRPr>
          </a:p>
        </p:txBody>
      </p:sp>
      <p:sp>
        <p:nvSpPr>
          <p:cNvPr id="21512" name="CaixaDeTexto 14"/>
          <p:cNvSpPr txBox="1"/>
          <p:nvPr/>
        </p:nvSpPr>
        <p:spPr>
          <a:xfrm>
            <a:off x="841375" y="1550988"/>
            <a:ext cx="18422938" cy="77200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  <a:buNone/>
            </a:pPr>
            <a:endParaRPr lang="pt-BR" altLang="pt-BR" sz="4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  <a:buNone/>
            </a:pPr>
            <a:r>
              <a:rPr lang="pt-BR" altLang="pt-BR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2.Para quem já iniciou a organização dos núcleos no Nova Primavera e para quem participa de núcleos existentes antes do Nova Primavera: 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  <a:buNone/>
            </a:pPr>
            <a:r>
              <a:rPr lang="pt-BR" altLang="pt-BR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Sugestão: </a:t>
            </a:r>
            <a:r>
              <a:rPr lang="pt-BR" altLang="pt-BR" sz="40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Fazer um levantamento das principais lutas e organizações existentes no território com as quais os Núcleos poderão desenvolver alguma atuação conjunta. E também discutir a mobilização e a organização das Conferências.  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  <a:buNone/>
            </a:pPr>
            <a:endParaRPr lang="pt-BR" altLang="pt-BR" sz="4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  <a:buNone/>
            </a:pPr>
            <a:r>
              <a:rPr lang="pt-BR" altLang="pt-BR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3.Para quem está na Jornada, mas não está em processo de construção do Núcleo: 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  <a:buNone/>
            </a:pPr>
            <a:r>
              <a:rPr lang="pt-BR" altLang="pt-BR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Sugestão: </a:t>
            </a:r>
            <a:r>
              <a:rPr lang="pt-BR" altLang="pt-BR" sz="40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Identificar um espaço de intervenção no partido no qual pretende atuar ou já está atuando e elaborar uma justificativa, apresentando as potencialidades para um trabalho de formação política </a:t>
            </a:r>
            <a:r>
              <a:rPr lang="pt-BR" altLang="pt-BR" sz="4000" b="1" i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à</a:t>
            </a:r>
            <a:r>
              <a:rPr lang="pt-BR" altLang="pt-BR" sz="40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luz da metodologia da jornada Nova Primavera. </a:t>
            </a:r>
            <a:endParaRPr lang="pt-BR" altLang="pt-BR" sz="4000" b="1" i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"/>
        <a:cs typeface="DejaVu Sans"/>
      </a:majorFont>
      <a:minorFont>
        <a:latin typeface="Arial"/>
        <a:ea typeface="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altLang="pt-B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panose="020B060303080402020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altLang="pt-B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panose="020B0603030804020204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"/>
        <a:cs typeface="DejaVu Sans"/>
      </a:majorFont>
      <a:minorFont>
        <a:latin typeface="Arial"/>
        <a:ea typeface="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altLang="pt-B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panose="020B060303080402020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altLang="pt-B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panose="020B0603030804020204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Tema do Office">
      <a:majorFont>
        <a:latin typeface="Arial"/>
        <a:ea typeface=""/>
        <a:cs typeface="DejaVu Sans"/>
      </a:majorFont>
      <a:minorFont>
        <a:latin typeface="Arial"/>
        <a:ea typeface="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altLang="pt-B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panose="020B060303080402020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altLang="pt-B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panose="020B0603030804020204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860</Words>
  <Application>Microsoft Office PowerPoint</Application>
  <PresentationFormat>Personalizar</PresentationFormat>
  <Paragraphs>149</Paragraphs>
  <Slides>13</Slides>
  <Notes>13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13</vt:i4>
      </vt:variant>
    </vt:vector>
  </HeadingPairs>
  <TitlesOfParts>
    <vt:vector size="22" baseType="lpstr">
      <vt:lpstr>Arial</vt:lpstr>
      <vt:lpstr>Calibri</vt:lpstr>
      <vt:lpstr>DejaVu Sans</vt:lpstr>
      <vt:lpstr>Tahoma</vt:lpstr>
      <vt:lpstr>Times New Roman</vt:lpstr>
      <vt:lpstr>Wingdings</vt:lpstr>
      <vt:lpstr>Tema do Office</vt:lpstr>
      <vt:lpstr>Tema do Office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PC2i5</dc:creator>
  <cp:lastModifiedBy>Cliente</cp:lastModifiedBy>
  <cp:revision>107</cp:revision>
  <dcterms:created xsi:type="dcterms:W3CDTF">2021-04-10T11:11:00Z</dcterms:created>
  <dcterms:modified xsi:type="dcterms:W3CDTF">2021-06-24T21:42:33Z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reated">
    <vt:filetime>2021-04-06T15:00:00Z</vt:filetime>
  </property>
  <property fmtid="{D5CDD505-2E9C-101B-9397-08002B2CF9AE}" pid="4" name="Creator">
    <vt:lpwstr>Microsoft� PowerPoint� 2019</vt:lpwstr>
  </property>
  <property fmtid="{D5CDD505-2E9C-101B-9397-08002B2CF9AE}" pid="5" name="HiddenSlides">
    <vt:i4>0</vt:i4>
  </property>
  <property fmtid="{D5CDD505-2E9C-101B-9397-08002B2CF9AE}" pid="6" name="HyperlinksChanged">
    <vt:bool>false</vt:bool>
  </property>
  <property fmtid="{D5CDD505-2E9C-101B-9397-08002B2CF9AE}" pid="7" name="LastSaved">
    <vt:filetime>2021-04-09T15:00:00Z</vt:filetime>
  </property>
  <property fmtid="{D5CDD505-2E9C-101B-9397-08002B2CF9AE}" pid="8" name="LinksUpToDate">
    <vt:bool>false</vt:bool>
  </property>
  <property fmtid="{D5CDD505-2E9C-101B-9397-08002B2CF9AE}" pid="9" name="MMClips">
    <vt:i4>0</vt:i4>
  </property>
  <property fmtid="{D5CDD505-2E9C-101B-9397-08002B2CF9AE}" pid="10" name="Notes">
    <vt:i4>1</vt:i4>
  </property>
  <property fmtid="{D5CDD505-2E9C-101B-9397-08002B2CF9AE}" pid="11" name="PresentationFormat">
    <vt:lpwstr>Personalizar</vt:lpwstr>
  </property>
  <property fmtid="{D5CDD505-2E9C-101B-9397-08002B2CF9AE}" pid="12" name="ScaleCrop">
    <vt:bool>false</vt:bool>
  </property>
  <property fmtid="{D5CDD505-2E9C-101B-9397-08002B2CF9AE}" pid="13" name="ShareDoc">
    <vt:bool>false</vt:bool>
  </property>
  <property fmtid="{D5CDD505-2E9C-101B-9397-08002B2CF9AE}" pid="14" name="Slides">
    <vt:i4>16</vt:i4>
  </property>
  <property fmtid="{D5CDD505-2E9C-101B-9397-08002B2CF9AE}" pid="15" name="KSOProductBuildVer">
    <vt:lpwstr>1046-11.2.0.10130</vt:lpwstr>
  </property>
</Properties>
</file>