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9"/>
  </p:notesMasterIdLst>
  <p:sldIdLst>
    <p:sldId id="256" r:id="rId5"/>
    <p:sldId id="257" r:id="rId6"/>
    <p:sldId id="259" r:id="rId7"/>
    <p:sldId id="258" r:id="rId8"/>
    <p:sldId id="260" r:id="rId9"/>
    <p:sldId id="274" r:id="rId10"/>
    <p:sldId id="275" r:id="rId11"/>
    <p:sldId id="276" r:id="rId12"/>
    <p:sldId id="278" r:id="rId13"/>
    <p:sldId id="264" r:id="rId14"/>
    <p:sldId id="279" r:id="rId15"/>
    <p:sldId id="263" r:id="rId16"/>
    <p:sldId id="271" r:id="rId17"/>
    <p:sldId id="272" r:id="rId18"/>
  </p:sldIdLst>
  <p:sldSz cx="20105688" cy="11310938"/>
  <p:notesSz cx="20105688" cy="11310938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ejaVu Sans" panose="020B0603030804020204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2"/>
    <p:restoredTop sz="94660"/>
  </p:normalViewPr>
  <p:slideViewPr>
    <p:cSldViewPr showGuides="1">
      <p:cViewPr varScale="1">
        <p:scale>
          <a:sx n="43" d="100"/>
          <a:sy n="43" d="100"/>
        </p:scale>
        <p:origin x="66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/>
          </a:p>
        </p:txBody>
      </p:sp>
      <p:sp>
        <p:nvSpPr>
          <p:cNvPr id="5123" name="AutoShape 2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/>
          </a:p>
        </p:txBody>
      </p:sp>
      <p:sp>
        <p:nvSpPr>
          <p:cNvPr id="5124" name="AutoShape 3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/>
          </a:p>
        </p:txBody>
      </p:sp>
      <p:sp>
        <p:nvSpPr>
          <p:cNvPr id="5125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3113" cy="400367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&lt;header&gt;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&lt;date/time&gt;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&lt;footer&gt;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  <a:defRPr/>
            </a:pPr>
            <a:fld id="{9A0DB2DC-4C9A-4742-B13C-FB6460FD3503}" type="slidenum">
              <a:rPr kumimoji="0" lang="pt-BR" alt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‹nº›</a:t>
            </a:fld>
            <a:endParaRPr kumimoji="0" lang="pt-BR" altLang="pt-B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54875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717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717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717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5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86458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560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560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560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10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560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560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10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94857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765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765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765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5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7656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11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519021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969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970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970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70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9703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9704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12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284709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174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174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174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13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5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585280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379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379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3379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14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79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379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135259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921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922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922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23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15463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126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126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126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3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7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271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1272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/>
              <a:t>3</a:t>
            </a:fld>
            <a:endParaRPr lang="pt-BR" altLang="pt-BR" dirty="0">
              <a:ea typeface="DejaVu Sans" panose="020B06030308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682606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331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331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331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4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331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93422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536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536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536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5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5367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63161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741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741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741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6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7415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460710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945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946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1946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7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63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1919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150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150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150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8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1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1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011958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&lt;header&gt;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355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355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buSzPct val="100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&lt;footer&gt;</a:t>
            </a:r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</a:endParaRPr>
          </a:p>
        </p:txBody>
      </p:sp>
      <p:sp>
        <p:nvSpPr>
          <p:cNvPr id="2355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9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52313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3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3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4871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4871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3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3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571663" y="450850"/>
            <a:ext cx="4521200" cy="874871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4871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2052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27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3076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32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27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4100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32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7dDVe8one8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11" Type="http://schemas.openxmlformats.org/officeDocument/2006/relationships/image" Target="../media/image11.png"/><Relationship Id="rId5" Type="http://schemas.openxmlformats.org/officeDocument/2006/relationships/image" Target="../media/image9.png"/><Relationship Id="rId10" Type="http://schemas.openxmlformats.org/officeDocument/2006/relationships/hyperlink" Target="https://www.novacultura.info/post/2020/06/02/paulo-freire-principios-do-trabalho-popular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s://www.youtube.com/watch?v=uFtF9owt70s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Relationship Id="rId9" Type="http://schemas.openxmlformats.org/officeDocument/2006/relationships/hyperlink" Target="https://www.youtube.com/watch?v=qYquG7VopLQ%0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550" y="-15875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47" name="Group 2"/>
          <p:cNvGrpSpPr/>
          <p:nvPr/>
        </p:nvGrpSpPr>
        <p:grpSpPr>
          <a:xfrm>
            <a:off x="5041900" y="2635250"/>
            <a:ext cx="10185400" cy="5186363"/>
            <a:chOff x="3176" y="1660"/>
            <a:chExt cx="6416" cy="3267"/>
          </a:xfrm>
        </p:grpSpPr>
        <p:sp>
          <p:nvSpPr>
            <p:cNvPr id="6148" name="Rectangle 3"/>
            <p:cNvSpPr/>
            <p:nvPr/>
          </p:nvSpPr>
          <p:spPr>
            <a:xfrm>
              <a:off x="3813" y="3436"/>
              <a:ext cx="5141" cy="121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60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12600" b="1" dirty="0">
                  <a:solidFill>
                    <a:srgbClr val="303033"/>
                  </a:solidFill>
                  <a:latin typeface="Calibri" panose="020F0502020204030204" pitchFamily="34" charset="0"/>
                </a:rPr>
                <a:t>PRIMAVERA</a:t>
              </a:r>
            </a:p>
          </p:txBody>
        </p:sp>
        <p:grpSp>
          <p:nvGrpSpPr>
            <p:cNvPr id="6149" name="Group 4"/>
            <p:cNvGrpSpPr/>
            <p:nvPr/>
          </p:nvGrpSpPr>
          <p:grpSpPr>
            <a:xfrm>
              <a:off x="5048" y="1660"/>
              <a:ext cx="4544" cy="1964"/>
              <a:chOff x="5048" y="1660"/>
              <a:chExt cx="4544" cy="1964"/>
            </a:xfrm>
          </p:grpSpPr>
          <p:pic>
            <p:nvPicPr>
              <p:cNvPr id="6152" name="Picture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48" y="1660"/>
                <a:ext cx="2940" cy="196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6153" name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02" y="1701"/>
                <a:ext cx="1990" cy="187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4" name="Freeform 7"/>
              <p:cNvSpPr/>
              <p:nvPr/>
            </p:nvSpPr>
            <p:spPr>
              <a:xfrm>
                <a:off x="8391" y="2767"/>
                <a:ext cx="483" cy="458"/>
              </a:xfrm>
              <a:custGeom>
                <a:avLst/>
                <a:gdLst>
                  <a:gd name="txL" fmla="*/ 0 w 772794"/>
                  <a:gd name="txT" fmla="*/ 0 h 734060"/>
                  <a:gd name="txR" fmla="*/ 772794 w 772794"/>
                  <a:gd name="txB" fmla="*/ 734060 h 734060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2794" h="734060">
                    <a:moveTo>
                      <a:pt x="772528" y="280403"/>
                    </a:moveTo>
                    <a:lnTo>
                      <a:pt x="505574" y="241668"/>
                    </a:lnTo>
                    <a:lnTo>
                      <a:pt x="386194" y="0"/>
                    </a:lnTo>
                    <a:lnTo>
                      <a:pt x="266827" y="241668"/>
                    </a:lnTo>
                    <a:lnTo>
                      <a:pt x="0" y="280403"/>
                    </a:lnTo>
                    <a:lnTo>
                      <a:pt x="193167" y="468490"/>
                    </a:lnTo>
                    <a:lnTo>
                      <a:pt x="147574" y="734034"/>
                    </a:lnTo>
                    <a:lnTo>
                      <a:pt x="386194" y="608685"/>
                    </a:lnTo>
                    <a:lnTo>
                      <a:pt x="624954" y="734034"/>
                    </a:lnTo>
                    <a:lnTo>
                      <a:pt x="603491" y="608685"/>
                    </a:lnTo>
                    <a:lnTo>
                      <a:pt x="579361" y="468490"/>
                    </a:lnTo>
                    <a:lnTo>
                      <a:pt x="772528" y="280403"/>
                    </a:lnTo>
                    <a:close/>
                  </a:path>
                </a:pathLst>
              </a:custGeom>
              <a:solidFill>
                <a:srgbClr val="BB1520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pt-BR" altLang="en-US"/>
              </a:p>
            </p:txBody>
          </p:sp>
        </p:grpSp>
        <p:sp>
          <p:nvSpPr>
            <p:cNvPr id="6150" name="Rectangle 8"/>
            <p:cNvSpPr/>
            <p:nvPr/>
          </p:nvSpPr>
          <p:spPr>
            <a:xfrm>
              <a:off x="3851" y="4574"/>
              <a:ext cx="4873" cy="35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24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3600" dirty="0">
                  <a:solidFill>
                    <a:srgbClr val="E00512"/>
                  </a:solidFill>
                  <a:latin typeface="Calibri" panose="020F0502020204030204" pitchFamily="34" charset="0"/>
                </a:rPr>
                <a:t>NÚCLEOS DE VIVÊNCIA, ESTUDO E LUTAS</a:t>
              </a:r>
            </a:p>
          </p:txBody>
        </p:sp>
        <p:pic>
          <p:nvPicPr>
            <p:cNvPr id="6151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76" y="1756"/>
              <a:ext cx="1727" cy="181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24579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4580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4587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4588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4589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4590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4581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4582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3" name="Rectangle 10"/>
          <p:cNvSpPr/>
          <p:nvPr/>
        </p:nvSpPr>
        <p:spPr>
          <a:xfrm>
            <a:off x="5588000" y="200025"/>
            <a:ext cx="9498013" cy="11049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Compromissos pós-oficina</a:t>
            </a:r>
            <a:r>
              <a:rPr lang="pt-BR" altLang="pt-BR" sz="6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66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593725" y="1304925"/>
            <a:ext cx="19083338" cy="3338513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5900" indent="-20955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Sugestões de vídeos e leitura para aprofundamento sobre a realidade atual e os princípios do trabalho popular: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 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1.Isabela Kalil – Na raiz do bolsonarismo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 (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  <a:hlinkClick r:id="rId8" action="ppaction://hlinkfile"/>
              </a:rPr>
              <a:t>https://www.youtube.com/watch?v=P7dDVe8one8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) 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2.Esther Solano – O bolsonarismo conformado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 (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  <a:hlinkClick r:id="rId9" action="ppaction://hlinkfile"/>
              </a:rPr>
              <a:t>https://www.youtube.com/watch?v=uFtF9owt70s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)</a:t>
            </a:r>
          </a:p>
          <a:p>
            <a:pPr marL="577850" marR="0" lvl="0" indent="-57150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charset="0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Para 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aprofundamento da análise sobre a realidade brasileira atual (perfis, linguagem e desafios diante do bolsonarismo). 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altLang="pt-BR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Sugestão de leitura: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Princípios do trabalho popular, Paulo Freire </a:t>
            </a:r>
          </a:p>
          <a:p>
            <a:pPr marL="215900" marR="0" lvl="0" indent="-209550" algn="just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(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  <a:hlinkClick r:id="rId10" action="ppaction://hlinkfile"/>
              </a:rPr>
              <a:t>https://www.novacultura.info/post/2020/06/02/paulo-freire-principios-do-trabalho-popular</a:t>
            </a:r>
            <a:r>
              <a:rPr kumimoji="0" lang="pt-BR" alt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DejaVu Sans" panose="020B0603030804020204" charset="0"/>
              </a:rPr>
              <a:t>)</a:t>
            </a:r>
          </a:p>
        </p:txBody>
      </p:sp>
      <p:pic>
        <p:nvPicPr>
          <p:cNvPr id="24585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31275" y="9637713"/>
            <a:ext cx="1373188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6" name="Rectangle 13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26627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6628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663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63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63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63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6629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663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1" name="Rectangle 10"/>
          <p:cNvSpPr/>
          <p:nvPr/>
        </p:nvSpPr>
        <p:spPr>
          <a:xfrm>
            <a:off x="5588000" y="200025"/>
            <a:ext cx="9498013" cy="11049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Compromissos pós-oficina</a:t>
            </a:r>
            <a:r>
              <a:rPr lang="pt-BR" altLang="pt-BR" sz="6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66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6632" name="Rectangle 11"/>
          <p:cNvSpPr/>
          <p:nvPr/>
        </p:nvSpPr>
        <p:spPr>
          <a:xfrm>
            <a:off x="593725" y="1304925"/>
            <a:ext cx="19083338" cy="3338513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15900" lvl="0" indent="-20955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endParaRPr lang="pt-BR" altLang="x-none" sz="4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b="1" dirty="0">
                <a:latin typeface="Calibri" panose="020F0502020204030204" pitchFamily="34" charset="0"/>
              </a:rPr>
              <a:t>Para as turmas da semana: </a:t>
            </a: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dirty="0">
                <a:latin typeface="Calibri" panose="020F0502020204030204" pitchFamily="34" charset="0"/>
              </a:rPr>
              <a:t>Assistir ao menos um dos vídeos e fazer a leitura do texto. </a:t>
            </a: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dirty="0">
                <a:latin typeface="Calibri" panose="020F0502020204030204" pitchFamily="34" charset="0"/>
              </a:rPr>
              <a:t>Para os que não puderem, sugere-se fazer após o término da oficina 4. </a:t>
            </a: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endParaRPr lang="pt-BR" altLang="pt-BR" sz="3600" b="1" dirty="0">
              <a:latin typeface="Calibri" panose="020F0502020204030204" pitchFamily="34" charset="0"/>
            </a:endParaRP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b="1" dirty="0">
                <a:latin typeface="Calibri" panose="020F0502020204030204" pitchFamily="34" charset="0"/>
              </a:rPr>
              <a:t>Para as turmas de sábado: </a:t>
            </a: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dirty="0">
                <a:latin typeface="Calibri" panose="020F0502020204030204" pitchFamily="34" charset="0"/>
              </a:rPr>
              <a:t>Sugere-se assistir aos vídeos e fazer a leitura do texto após a oficina 4. </a:t>
            </a: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endParaRPr lang="pt-BR" altLang="pt-BR" sz="3600" b="1" dirty="0">
              <a:latin typeface="Calibri" panose="020F0502020204030204" pitchFamily="34" charset="0"/>
            </a:endParaRP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b="1" dirty="0">
                <a:latin typeface="Calibri" panose="020F0502020204030204" pitchFamily="34" charset="0"/>
              </a:rPr>
              <a:t>Para todas as turmas: </a:t>
            </a:r>
          </a:p>
          <a:p>
            <a:pPr marL="215900" lvl="0" indent="-209550" algn="just" defTabSz="44958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173450" algn="l"/>
              </a:tabLst>
            </a:pPr>
            <a:r>
              <a:rPr lang="pt-BR" altLang="pt-BR" sz="3600" dirty="0">
                <a:latin typeface="Calibri" panose="020F0502020204030204" pitchFamily="34" charset="0"/>
              </a:rPr>
              <a:t>Sugere-se dar prioridade ao compromisso pós-oficina 4, de construção de uma síntese sobre o momento em que cada educador/a está no Nova Primavera. Se for possível, assistir aos vídeos e ler o texto. </a:t>
            </a:r>
          </a:p>
        </p:txBody>
      </p:sp>
      <p:pic>
        <p:nvPicPr>
          <p:cNvPr id="2663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31275" y="9637713"/>
            <a:ext cx="1373188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4" name="Rectangle 13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8675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8682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8683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8684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8685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8676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8677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8" name="Rectangle 9"/>
          <p:cNvSpPr/>
          <p:nvPr/>
        </p:nvSpPr>
        <p:spPr>
          <a:xfrm>
            <a:off x="9836150" y="1147763"/>
            <a:ext cx="431800" cy="8128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altLang="pt-BR" sz="4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8679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r>
              <a:rPr lang="pt-BR" altLang="pt-BR" sz="9600" b="1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Encerramento com uma </a:t>
            </a:r>
          </a:p>
          <a:p>
            <a:pPr marL="0" lvl="0" indent="0" algn="ctr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r>
              <a:rPr lang="pt-BR" altLang="pt-BR" sz="9600" b="1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dinâmica/mística/momento cultural</a:t>
            </a:r>
            <a:endParaRPr lang="pt-BR" altLang="pt-BR" sz="9600" b="1" dirty="0"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</p:txBody>
      </p:sp>
      <p:pic>
        <p:nvPicPr>
          <p:cNvPr id="28680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81" name="Rectangle 12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/>
          <p:nvPr/>
        </p:nvSpPr>
        <p:spPr>
          <a:xfrm>
            <a:off x="3170238" y="4703763"/>
            <a:ext cx="13762037" cy="19002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476605" algn="l"/>
                <a:tab pos="13477875" algn="l"/>
              </a:tabLst>
            </a:pPr>
            <a:r>
              <a:rPr lang="pt-BR" altLang="pt-BR" sz="8800" b="1" i="1" dirty="0">
                <a:solidFill>
                  <a:srgbClr val="C9211E"/>
                </a:solidFill>
                <a:latin typeface="Times New Roman" panose="02020603050405020304" pitchFamily="18" charset="0"/>
              </a:rPr>
              <a:t>Abraços para todas e todos!</a:t>
            </a:r>
          </a:p>
        </p:txBody>
      </p:sp>
      <p:sp>
        <p:nvSpPr>
          <p:cNvPr id="30723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30724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30727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728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729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730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0725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30726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1" name="Rectangle 2"/>
          <p:cNvSpPr/>
          <p:nvPr/>
        </p:nvSpPr>
        <p:spPr>
          <a:xfrm>
            <a:off x="5953125" y="6518275"/>
            <a:ext cx="8167688" cy="1933575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26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32772" name="Group 3"/>
          <p:cNvGrpSpPr/>
          <p:nvPr/>
        </p:nvGrpSpPr>
        <p:grpSpPr>
          <a:xfrm>
            <a:off x="7913688" y="3492500"/>
            <a:ext cx="7215187" cy="3119438"/>
            <a:chOff x="4985" y="2200"/>
            <a:chExt cx="4545" cy="1965"/>
          </a:xfrm>
        </p:grpSpPr>
        <p:pic>
          <p:nvPicPr>
            <p:cNvPr id="32776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5" y="2200"/>
              <a:ext cx="2941" cy="19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2777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40" y="2241"/>
              <a:ext cx="1990" cy="18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778" name="Freeform 6"/>
            <p:cNvSpPr/>
            <p:nvPr/>
          </p:nvSpPr>
          <p:spPr>
            <a:xfrm>
              <a:off x="8329" y="3307"/>
              <a:ext cx="483" cy="459"/>
            </a:xfrm>
            <a:custGeom>
              <a:avLst/>
              <a:gdLst>
                <a:gd name="txL" fmla="*/ 0 w 772794"/>
                <a:gd name="txT" fmla="*/ 0 h 734060"/>
                <a:gd name="txR" fmla="*/ 772794 w 772794"/>
                <a:gd name="txB" fmla="*/ 734060 h 73406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72794" h="734060">
                  <a:moveTo>
                    <a:pt x="772528" y="280403"/>
                  </a:moveTo>
                  <a:lnTo>
                    <a:pt x="505574" y="241668"/>
                  </a:lnTo>
                  <a:lnTo>
                    <a:pt x="386194" y="0"/>
                  </a:lnTo>
                  <a:lnTo>
                    <a:pt x="266827" y="241668"/>
                  </a:lnTo>
                  <a:lnTo>
                    <a:pt x="0" y="280403"/>
                  </a:lnTo>
                  <a:lnTo>
                    <a:pt x="193167" y="468490"/>
                  </a:lnTo>
                  <a:lnTo>
                    <a:pt x="147574" y="734034"/>
                  </a:lnTo>
                  <a:lnTo>
                    <a:pt x="386194" y="608685"/>
                  </a:lnTo>
                  <a:lnTo>
                    <a:pt x="624954" y="734034"/>
                  </a:lnTo>
                  <a:lnTo>
                    <a:pt x="603491" y="608685"/>
                  </a:lnTo>
                  <a:lnTo>
                    <a:pt x="579361" y="468490"/>
                  </a:lnTo>
                  <a:lnTo>
                    <a:pt x="772528" y="280403"/>
                  </a:lnTo>
                  <a:close/>
                </a:path>
              </a:pathLst>
            </a:custGeom>
            <a:solidFill>
              <a:srgbClr val="BB152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pt-BR" altLang="en-US"/>
            </a:p>
          </p:txBody>
        </p:sp>
      </p:grpSp>
      <p:sp>
        <p:nvSpPr>
          <p:cNvPr id="32773" name="Rectangle 7"/>
          <p:cNvSpPr/>
          <p:nvPr/>
        </p:nvSpPr>
        <p:spPr>
          <a:xfrm>
            <a:off x="6105525" y="8255000"/>
            <a:ext cx="7740650" cy="561975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36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32774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888" y="3606800"/>
            <a:ext cx="2746375" cy="2890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5" name="Rectangle 9"/>
          <p:cNvSpPr/>
          <p:nvPr/>
        </p:nvSpPr>
        <p:spPr>
          <a:xfrm>
            <a:off x="4219575" y="1852613"/>
            <a:ext cx="11663363" cy="1901825"/>
          </a:xfrm>
          <a:prstGeom prst="rect">
            <a:avLst/>
          </a:prstGeom>
          <a:noFill/>
          <a:ln w="9525">
            <a:noFill/>
          </a:ln>
        </p:spPr>
        <p:txBody>
          <a:bodyPr lIns="0" tIns="1332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255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4900" b="1" i="1" dirty="0">
                <a:solidFill>
                  <a:srgbClr val="092F27"/>
                </a:solidFill>
                <a:latin typeface="Calibri" panose="020F0502020204030204" pitchFamily="34" charset="0"/>
              </a:rPr>
              <a:t>FREIREAR O PT PARA ESPERANÇAR O BRASIL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/>
          <p:nvPr/>
        </p:nvSpPr>
        <p:spPr>
          <a:xfrm>
            <a:off x="-1195387" y="4664075"/>
            <a:ext cx="22325012" cy="4398963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7068800" algn="l"/>
                <a:tab pos="17518380" algn="l"/>
                <a:tab pos="17967325" algn="l"/>
                <a:tab pos="18416905" algn="l"/>
                <a:tab pos="18865850" algn="l"/>
              </a:tabLst>
            </a:pPr>
            <a:r>
              <a:rPr lang="pt-BR" altLang="pt-BR" sz="9600" b="1" dirty="0">
                <a:latin typeface="Calibri" panose="020F0502020204030204" pitchFamily="34" charset="0"/>
              </a:rPr>
              <a:t>Bem-vindas e bem-vindos! </a:t>
            </a:r>
            <a:br>
              <a:rPr lang="pt-BR" altLang="pt-BR" sz="9600" b="1" dirty="0">
                <a:latin typeface="Calibri" panose="020F0502020204030204" pitchFamily="34" charset="0"/>
              </a:rPr>
            </a:br>
            <a:r>
              <a:rPr lang="pt-BR" altLang="pt-BR" sz="9600" b="1" dirty="0">
                <a:latin typeface="Calibri" panose="020F0502020204030204" pitchFamily="34" charset="0"/>
              </a:rPr>
              <a:t>Hoje, é a nossa 4ª Oficina - Parte 1!</a:t>
            </a: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r>
              <a:rPr lang="pt-BR" altLang="pt-BR" sz="4800" b="1" dirty="0">
                <a:latin typeface="Calibri" panose="020F0502020204030204" pitchFamily="34" charset="0"/>
              </a:rPr>
              <a:t/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endParaRPr lang="pt-BR" altLang="pt-BR" sz="4800" b="1" dirty="0">
              <a:latin typeface="Calibri" panose="020F0502020204030204" pitchFamily="34" charset="0"/>
            </a:endParaRP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913" y="244475"/>
            <a:ext cx="3048000" cy="1719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Rectangle 3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8197" name="Group 4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8199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0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1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2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8198" name="Rectangle 9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r>
              <a:rPr lang="pt-BR" altLang="pt-BR" sz="1800" dirty="0"/>
              <a:t/>
            </a: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0243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0244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0250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1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2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3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245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0246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Rectangle 10"/>
          <p:cNvSpPr/>
          <p:nvPr/>
        </p:nvSpPr>
        <p:spPr>
          <a:xfrm>
            <a:off x="1089025" y="1601788"/>
            <a:ext cx="17964150" cy="73215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  <a:cs typeface="Calibri" panose="020F0502020204030204" pitchFamily="34" charset="0"/>
              </a:rPr>
              <a:t>Acolhimento</a:t>
            </a: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x-none" sz="6600" b="1" dirty="0">
                <a:latin typeface="Calibri" panose="020F0502020204030204" pitchFamily="34" charset="0"/>
                <a:cs typeface="Calibri" panose="020F0502020204030204" pitchFamily="34" charset="0"/>
              </a:rPr>
              <a:t>Cada trio deve planejar o acolhimento, considerando as características e criatividades da turma. </a:t>
            </a:r>
            <a:endParaRPr lang="pt-BR" altLang="x-none" sz="9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4400" b="1" u="sng" dirty="0"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10248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9" name="Rectangle 1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Rectangle 3"/>
          <p:cNvSpPr/>
          <p:nvPr/>
        </p:nvSpPr>
        <p:spPr>
          <a:xfrm>
            <a:off x="879792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  <p:sp>
        <p:nvSpPr>
          <p:cNvPr id="12293" name="Rectangle 4"/>
          <p:cNvSpPr/>
          <p:nvPr/>
        </p:nvSpPr>
        <p:spPr>
          <a:xfrm>
            <a:off x="782638" y="1319213"/>
            <a:ext cx="18002250" cy="73215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</a:rPr>
              <a:t>Acordos</a:t>
            </a: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4400" b="1" dirty="0">
              <a:latin typeface="Calibri" panose="020F0502020204030204" pitchFamily="34" charset="0"/>
            </a:endParaRPr>
          </a:p>
          <a:p>
            <a:pPr marL="0" lvl="0" indent="0" algn="just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u="sng" dirty="0">
                <a:latin typeface="Calibri" panose="020F0502020204030204" pitchFamily="34" charset="0"/>
              </a:rPr>
              <a:t>Obs:</a:t>
            </a:r>
            <a:r>
              <a:rPr lang="pt-BR" altLang="pt-BR" sz="6600" dirty="0">
                <a:latin typeface="Calibri" panose="020F0502020204030204" pitchFamily="34" charset="0"/>
              </a:rPr>
              <a:t> Momento organizado de acordo com o que precisa ser repactuado em cada grupo.  </a:t>
            </a:r>
          </a:p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6600" b="1" dirty="0">
              <a:latin typeface="Calibri" panose="020F0502020204030204" pitchFamily="34" charset="0"/>
            </a:endParaRPr>
          </a:p>
        </p:txBody>
      </p:sp>
      <p:sp>
        <p:nvSpPr>
          <p:cNvPr id="12294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2295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229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9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00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301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2296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2297" name="Rectangle 12"/>
          <p:cNvSpPr/>
          <p:nvPr/>
        </p:nvSpPr>
        <p:spPr>
          <a:xfrm>
            <a:off x="2203450" y="1550988"/>
            <a:ext cx="15695613" cy="3444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39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0" name="Rectangle 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20 minutos</a:t>
            </a:r>
          </a:p>
        </p:txBody>
      </p:sp>
      <p:sp>
        <p:nvSpPr>
          <p:cNvPr id="14341" name="Rectangle 4"/>
          <p:cNvSpPr/>
          <p:nvPr/>
        </p:nvSpPr>
        <p:spPr>
          <a:xfrm>
            <a:off x="1014413" y="392113"/>
            <a:ext cx="17372012" cy="1538287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88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Retomada do percurso da Oficina 3: </a:t>
            </a:r>
            <a:endParaRPr lang="pt-BR" altLang="pt-BR" sz="8800" b="1" u="sng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4342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4343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4347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8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9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50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4344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4345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14346" name="Rectangle 13"/>
          <p:cNvSpPr/>
          <p:nvPr/>
        </p:nvSpPr>
        <p:spPr>
          <a:xfrm>
            <a:off x="1412875" y="3351213"/>
            <a:ext cx="16992600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endParaRPr lang="pt-BR" altLang="x-none" sz="4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Promover uma reflexão sobre os dois vídeos do Scocuglia, a leitura do texto do Marcos Arruda e a construção das Conferências.</a:t>
            </a:r>
            <a:endParaRPr lang="pt-BR" altLang="x-none" sz="6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7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8" name="Rectangle 3"/>
          <p:cNvSpPr/>
          <p:nvPr/>
        </p:nvSpPr>
        <p:spPr>
          <a:xfrm>
            <a:off x="8713788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30 minutos</a:t>
            </a:r>
          </a:p>
        </p:txBody>
      </p:sp>
      <p:sp>
        <p:nvSpPr>
          <p:cNvPr id="16389" name="Rectangle 4"/>
          <p:cNvSpPr/>
          <p:nvPr/>
        </p:nvSpPr>
        <p:spPr>
          <a:xfrm>
            <a:off x="1014413" y="392113"/>
            <a:ext cx="17372012" cy="2525712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000" b="1" u="sng" dirty="0">
                <a:latin typeface="Calibri" panose="020F0502020204030204" pitchFamily="34" charset="0"/>
                <a:cs typeface="Calibri" panose="020F0502020204030204" pitchFamily="34" charset="0"/>
              </a:rPr>
              <a:t>Características da sociedade brasileira atual e os desafios do trabalho de base</a:t>
            </a:r>
            <a:r>
              <a:rPr lang="pt-BR" altLang="pt-BR" sz="88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8800" b="1" u="sng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6390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6391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6395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6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7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6398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6392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6393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16394" name="Rectangle 13"/>
          <p:cNvSpPr/>
          <p:nvPr/>
        </p:nvSpPr>
        <p:spPr>
          <a:xfrm>
            <a:off x="1412875" y="3351213"/>
            <a:ext cx="16992600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endParaRPr lang="pt-BR" altLang="x-none" sz="4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Assistir ao vídeo sobre características da sociedade brasileira atual,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Marcio Pochmann no Latitud Brasil 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endParaRPr lang="pt-BR" altLang="x-none" sz="4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 action="ppaction://hlinkfile"/>
              </a:rPr>
              <a:t>https://www.youtube.com/watch?v=qYquG7VopLQ</a:t>
            </a:r>
            <a:endParaRPr lang="pt-BR" altLang="x-none" sz="4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hlinkClick r:id="rId9" action="ppaction://hlinkfile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5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Rectangle 3"/>
          <p:cNvSpPr/>
          <p:nvPr/>
        </p:nvSpPr>
        <p:spPr>
          <a:xfrm>
            <a:off x="8713788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30 minutos</a:t>
            </a:r>
          </a:p>
        </p:txBody>
      </p:sp>
      <p:sp>
        <p:nvSpPr>
          <p:cNvPr id="18437" name="Rectangle 4"/>
          <p:cNvSpPr/>
          <p:nvPr/>
        </p:nvSpPr>
        <p:spPr>
          <a:xfrm>
            <a:off x="1014413" y="392113"/>
            <a:ext cx="17372012" cy="1538287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88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Debate em pequenos grupos</a:t>
            </a:r>
            <a:endParaRPr lang="pt-BR" altLang="pt-BR" sz="8800" b="1" u="sng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8438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8439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8443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8444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8445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8446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8440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8441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18442" name="Rectangle 13"/>
          <p:cNvSpPr/>
          <p:nvPr/>
        </p:nvSpPr>
        <p:spPr>
          <a:xfrm>
            <a:off x="492125" y="2487613"/>
            <a:ext cx="19423063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Orientação: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Esclarecer que a discussão sobre as mudanças da base da sociedade brasileira deve servir como subsídio para o debate central sobre os desafios para o trabalho de base hoje. 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endParaRPr lang="pt-BR" altLang="x-none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Questões norteadoras: 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1.Quais são as mudanças ocorridas nas últimas décadas na sociedade brasileira? Como estas mudanças influenciam a formação da base da sociedade brasileira hoje?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2.Quais são as implicações de tais mudanças para o trabalho de base hoje? </a:t>
            </a:r>
            <a:endParaRPr lang="pt-BR" altLang="x-none" sz="4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48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4" name="Rectangle 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20 minutos</a:t>
            </a:r>
          </a:p>
        </p:txBody>
      </p:sp>
      <p:sp>
        <p:nvSpPr>
          <p:cNvPr id="20485" name="Rectangle 4"/>
          <p:cNvSpPr/>
          <p:nvPr/>
        </p:nvSpPr>
        <p:spPr>
          <a:xfrm>
            <a:off x="1014413" y="392113"/>
            <a:ext cx="17372012" cy="1274762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7200" b="1" u="sng" dirty="0">
                <a:latin typeface="Calibri" panose="020F0502020204030204" pitchFamily="34" charset="0"/>
                <a:cs typeface="Calibri" panose="020F0502020204030204" pitchFamily="34" charset="0"/>
              </a:rPr>
              <a:t>Socialização das discussões na sala principal </a:t>
            </a:r>
            <a:endParaRPr lang="pt-BR" altLang="pt-BR" sz="7200" b="1" u="sng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0486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0487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0491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2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3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4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0488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20489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20490" name="Rectangle 13"/>
          <p:cNvSpPr/>
          <p:nvPr/>
        </p:nvSpPr>
        <p:spPr>
          <a:xfrm>
            <a:off x="619125" y="2990850"/>
            <a:ext cx="18657888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Orientação: 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endParaRPr lang="pt-BR" altLang="x-none" sz="4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foco do relato dos pequenos grupos são os desafios para o trabalho de base frente </a:t>
            </a:r>
            <a:r>
              <a:rPr lang="pt-BR" altLang="x-none" sz="4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à</a:t>
            </a:r>
            <a:r>
              <a:rPr lang="pt-BR" altLang="x-none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realidade atual da sociedade brasileira.</a:t>
            </a:r>
            <a:r>
              <a:rPr lang="pt-BR" altLang="x-none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x-none" sz="4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2" name="Rectangle 3"/>
          <p:cNvSpPr/>
          <p:nvPr/>
        </p:nvSpPr>
        <p:spPr>
          <a:xfrm>
            <a:off x="8713788" y="10690225"/>
            <a:ext cx="1787525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40 minutos</a:t>
            </a:r>
          </a:p>
        </p:txBody>
      </p:sp>
      <p:sp>
        <p:nvSpPr>
          <p:cNvPr id="22533" name="Rectangle 4"/>
          <p:cNvSpPr/>
          <p:nvPr/>
        </p:nvSpPr>
        <p:spPr>
          <a:xfrm>
            <a:off x="455613" y="392113"/>
            <a:ext cx="18940462" cy="20637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000" b="1" u="sng" dirty="0">
                <a:latin typeface="Calibri" panose="020F0502020204030204" pitchFamily="34" charset="0"/>
                <a:cs typeface="Calibri" panose="020F0502020204030204" pitchFamily="34" charset="0"/>
              </a:rPr>
              <a:t>A importância do olhar territorial frente aos desafios do trabalho de base na realidade brasileira atual  </a:t>
            </a:r>
            <a:endParaRPr lang="pt-BR" altLang="pt-BR" sz="6000" b="1" u="sng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2534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2535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2539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40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41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42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2536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22537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22538" name="Rectangle 13"/>
          <p:cNvSpPr/>
          <p:nvPr/>
        </p:nvSpPr>
        <p:spPr>
          <a:xfrm>
            <a:off x="547688" y="3351213"/>
            <a:ext cx="18657887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endParaRPr lang="pt-BR" altLang="x-none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Questão norteadora para debate na sala principal:</a:t>
            </a:r>
          </a:p>
          <a:p>
            <a:pPr marL="211455" lvl="0" indent="-211455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9125" algn="l"/>
                <a:tab pos="11226800" algn="l"/>
                <a:tab pos="11677650" algn="l"/>
                <a:tab pos="12125325" algn="l"/>
                <a:tab pos="12576175" algn="l"/>
                <a:tab pos="13023850" algn="l"/>
                <a:tab pos="13474700" algn="l"/>
                <a:tab pos="13922375" algn="l"/>
                <a:tab pos="14373225" algn="l"/>
                <a:tab pos="14820900" algn="l"/>
                <a:tab pos="15271750" algn="l"/>
                <a:tab pos="15719425" algn="l"/>
                <a:tab pos="16170275" algn="l"/>
                <a:tab pos="16617950" algn="l"/>
                <a:tab pos="16621125" algn="l"/>
              </a:tabLst>
            </a:pPr>
            <a:r>
              <a:rPr lang="pt-BR" altLang="x-none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são os possíveis caminhos para o trabalho de base diante da realidade dos sujeitos nos diferentes territórios? </a:t>
            </a:r>
            <a:endParaRPr lang="pt-BR" altLang="x-none" sz="4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726</Words>
  <Application>Microsoft Office PowerPoint</Application>
  <PresentationFormat>Personalizar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14</vt:i4>
      </vt:variant>
    </vt:vector>
  </HeadingPairs>
  <TitlesOfParts>
    <vt:vector size="24" baseType="lpstr">
      <vt:lpstr>Arial</vt:lpstr>
      <vt:lpstr>Calibri</vt:lpstr>
      <vt:lpstr>DejaVu Sans</vt:lpstr>
      <vt:lpstr>Tahoma</vt:lpstr>
      <vt:lpstr>Times New Roman</vt:lpstr>
      <vt:lpstr>Wingdings</vt:lpstr>
      <vt:lpstr>Tema do Office</vt:lpstr>
      <vt:lpstr>Tema do Office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PC2i5</dc:creator>
  <cp:lastModifiedBy>Cliente</cp:lastModifiedBy>
  <cp:revision>99</cp:revision>
  <dcterms:created xsi:type="dcterms:W3CDTF">2021-04-10T11:11:00Z</dcterms:created>
  <dcterms:modified xsi:type="dcterms:W3CDTF">2021-06-24T21:41:47Z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2021-04-06T15:00:00Z</vt:filetime>
  </property>
  <property fmtid="{D5CDD505-2E9C-101B-9397-08002B2CF9AE}" pid="4" name="Creator">
    <vt:lpwstr>Microsoft� PowerPoint� 2019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2021-04-09T15:00:00Z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1</vt:i4>
  </property>
  <property fmtid="{D5CDD505-2E9C-101B-9397-08002B2CF9AE}" pid="11" name="PresentationFormat">
    <vt:lpwstr>Personalizar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16</vt:i4>
  </property>
  <property fmtid="{D5CDD505-2E9C-101B-9397-08002B2CF9AE}" pid="15" name="KSOProductBuildVer">
    <vt:lpwstr>1046-11.2.0.10130</vt:lpwstr>
  </property>
</Properties>
</file>