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sldIdLst>
    <p:sldId id="256" r:id="rId4"/>
    <p:sldId id="257" r:id="rId5"/>
    <p:sldId id="259" r:id="rId6"/>
    <p:sldId id="258" r:id="rId7"/>
    <p:sldId id="260" r:id="rId8"/>
    <p:sldId id="261" r:id="rId9"/>
    <p:sldId id="262" r:id="rId10"/>
    <p:sldId id="264" r:id="rId11"/>
    <p:sldId id="263" r:id="rId12"/>
    <p:sldId id="271" r:id="rId13"/>
    <p:sldId id="272" r:id="rId14"/>
  </p:sldIdLst>
  <p:sldSz cx="20105688" cy="11310938"/>
  <p:notesSz cx="20105688" cy="11310938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A0402-9B13-408A-BCB9-82A876F1E677}" v="1" dt="2021-05-30T19:29:38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2"/>
    <p:restoredTop sz="94660"/>
  </p:normalViewPr>
  <p:slideViewPr>
    <p:cSldViewPr showGuides="1">
      <p:cViewPr varScale="1">
        <p:scale>
          <a:sx n="40" d="100"/>
          <a:sy n="40" d="100"/>
        </p:scale>
        <p:origin x="786" y="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4099" name="AutoShape 2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4100" name="AutoShape 3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4101" name="Rectangle 4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3113" cy="400367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&lt;header&gt;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&lt;date/time&gt;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&lt;footer&gt;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49580" eaLnBrk="1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614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614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614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51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457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458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458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10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4583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662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662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662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3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31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819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819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819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2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19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024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024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024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3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0248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3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229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229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229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4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2295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433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434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434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5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43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638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638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638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6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9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6391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6392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6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843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843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843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7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843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048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048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048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8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0487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0488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8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253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253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253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9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5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2536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9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3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3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4571663" y="450850"/>
            <a:ext cx="4521200" cy="87487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487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2052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27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3076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32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S4kti_7zGP4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550" y="-15875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3" name="Group 2"/>
          <p:cNvGrpSpPr/>
          <p:nvPr/>
        </p:nvGrpSpPr>
        <p:grpSpPr>
          <a:xfrm>
            <a:off x="5041900" y="2635250"/>
            <a:ext cx="10185400" cy="5186363"/>
            <a:chOff x="3176" y="1660"/>
            <a:chExt cx="6416" cy="3267"/>
          </a:xfrm>
        </p:grpSpPr>
        <p:sp>
          <p:nvSpPr>
            <p:cNvPr id="5124" name="Rectangle 3"/>
            <p:cNvSpPr/>
            <p:nvPr/>
          </p:nvSpPr>
          <p:spPr>
            <a:xfrm>
              <a:off x="3813" y="3436"/>
              <a:ext cx="5141" cy="121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60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12600" b="1" dirty="0">
                  <a:solidFill>
                    <a:srgbClr val="303033"/>
                  </a:solidFill>
                  <a:latin typeface="Calibri" panose="020F0502020204030204" pitchFamily="34" charset="0"/>
                </a:rPr>
                <a:t>PRIMAVERA</a:t>
              </a:r>
            </a:p>
          </p:txBody>
        </p:sp>
        <p:grpSp>
          <p:nvGrpSpPr>
            <p:cNvPr id="5125" name="Group 4"/>
            <p:cNvGrpSpPr/>
            <p:nvPr/>
          </p:nvGrpSpPr>
          <p:grpSpPr>
            <a:xfrm>
              <a:off x="5048" y="1660"/>
              <a:ext cx="4544" cy="1964"/>
              <a:chOff x="5048" y="1660"/>
              <a:chExt cx="4544" cy="1964"/>
            </a:xfrm>
          </p:grpSpPr>
          <p:pic>
            <p:nvPicPr>
              <p:cNvPr id="5128" name="Picture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48" y="1660"/>
                <a:ext cx="2940" cy="196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5129" name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02" y="1701"/>
                <a:ext cx="1990" cy="187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30" name="Freeform 7"/>
              <p:cNvSpPr/>
              <p:nvPr/>
            </p:nvSpPr>
            <p:spPr>
              <a:xfrm>
                <a:off x="8391" y="2767"/>
                <a:ext cx="483" cy="45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0" b="0"/>
                <a:pathLst>
                  <a:path w="772794" h="734060">
                    <a:moveTo>
                      <a:pt x="772528" y="280403"/>
                    </a:moveTo>
                    <a:lnTo>
                      <a:pt x="505574" y="241668"/>
                    </a:lnTo>
                    <a:lnTo>
                      <a:pt x="386194" y="0"/>
                    </a:lnTo>
                    <a:lnTo>
                      <a:pt x="266827" y="241668"/>
                    </a:lnTo>
                    <a:lnTo>
                      <a:pt x="0" y="280403"/>
                    </a:lnTo>
                    <a:lnTo>
                      <a:pt x="193167" y="468490"/>
                    </a:lnTo>
                    <a:lnTo>
                      <a:pt x="147574" y="734034"/>
                    </a:lnTo>
                    <a:lnTo>
                      <a:pt x="386194" y="608685"/>
                    </a:lnTo>
                    <a:lnTo>
                      <a:pt x="624954" y="734034"/>
                    </a:lnTo>
                    <a:lnTo>
                      <a:pt x="603491" y="608685"/>
                    </a:lnTo>
                    <a:lnTo>
                      <a:pt x="579361" y="468490"/>
                    </a:lnTo>
                    <a:lnTo>
                      <a:pt x="772528" y="280403"/>
                    </a:lnTo>
                    <a:close/>
                  </a:path>
                </a:pathLst>
              </a:custGeom>
              <a:solidFill>
                <a:srgbClr val="BB1520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pt-BR" altLang="en-US"/>
              </a:p>
            </p:txBody>
          </p:sp>
        </p:grpSp>
        <p:sp>
          <p:nvSpPr>
            <p:cNvPr id="5126" name="Rectangle 8"/>
            <p:cNvSpPr/>
            <p:nvPr/>
          </p:nvSpPr>
          <p:spPr>
            <a:xfrm>
              <a:off x="3851" y="4574"/>
              <a:ext cx="4873" cy="35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24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3600" dirty="0">
                  <a:solidFill>
                    <a:srgbClr val="E00512"/>
                  </a:solidFill>
                  <a:latin typeface="Calibri" panose="020F0502020204030204" pitchFamily="34" charset="0"/>
                </a:rPr>
                <a:t>NÚCLEOS DE VIVÊNCIA, ESTUDO E LUTAS</a:t>
              </a:r>
            </a:p>
          </p:txBody>
        </p:sp>
        <p:pic>
          <p:nvPicPr>
            <p:cNvPr id="5127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76" y="1756"/>
              <a:ext cx="1727" cy="1817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/>
          <p:nvPr/>
        </p:nvSpPr>
        <p:spPr>
          <a:xfrm>
            <a:off x="3170238" y="4703763"/>
            <a:ext cx="13762037" cy="19002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476605" algn="l"/>
                <a:tab pos="13477875" algn="l"/>
              </a:tabLst>
            </a:pPr>
            <a:r>
              <a:rPr lang="pt-BR" altLang="pt-BR" sz="8800" b="1" i="1" dirty="0">
                <a:solidFill>
                  <a:srgbClr val="C9211E"/>
                </a:solidFill>
                <a:latin typeface="Times New Roman" panose="02020603050405020304" pitchFamily="18" charset="0"/>
              </a:rPr>
              <a:t>Abraços para todas e todos!</a:t>
            </a:r>
          </a:p>
        </p:txBody>
      </p:sp>
      <p:sp>
        <p:nvSpPr>
          <p:cNvPr id="23555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3556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3559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0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1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2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3557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3558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3" name="Rectangle 2"/>
          <p:cNvSpPr/>
          <p:nvPr/>
        </p:nvSpPr>
        <p:spPr>
          <a:xfrm>
            <a:off x="5953125" y="6518275"/>
            <a:ext cx="8167688" cy="1933575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26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5604" name="Group 3"/>
          <p:cNvGrpSpPr/>
          <p:nvPr/>
        </p:nvGrpSpPr>
        <p:grpSpPr>
          <a:xfrm>
            <a:off x="7913688" y="3492500"/>
            <a:ext cx="7215187" cy="3119438"/>
            <a:chOff x="4985" y="2200"/>
            <a:chExt cx="4545" cy="1965"/>
          </a:xfrm>
        </p:grpSpPr>
        <p:pic>
          <p:nvPicPr>
            <p:cNvPr id="25608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5" y="2200"/>
              <a:ext cx="2941" cy="19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09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40" y="2241"/>
              <a:ext cx="1990" cy="187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610" name="Freeform 6"/>
            <p:cNvSpPr/>
            <p:nvPr/>
          </p:nvSpPr>
          <p:spPr>
            <a:xfrm>
              <a:off x="8329" y="3307"/>
              <a:ext cx="483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0" b="0"/>
              <a:pathLst>
                <a:path w="772794" h="734060">
                  <a:moveTo>
                    <a:pt x="772528" y="280403"/>
                  </a:moveTo>
                  <a:lnTo>
                    <a:pt x="505574" y="241668"/>
                  </a:lnTo>
                  <a:lnTo>
                    <a:pt x="386194" y="0"/>
                  </a:lnTo>
                  <a:lnTo>
                    <a:pt x="266827" y="241668"/>
                  </a:lnTo>
                  <a:lnTo>
                    <a:pt x="0" y="280403"/>
                  </a:lnTo>
                  <a:lnTo>
                    <a:pt x="193167" y="468490"/>
                  </a:lnTo>
                  <a:lnTo>
                    <a:pt x="147574" y="734034"/>
                  </a:lnTo>
                  <a:lnTo>
                    <a:pt x="386194" y="608685"/>
                  </a:lnTo>
                  <a:lnTo>
                    <a:pt x="624954" y="734034"/>
                  </a:lnTo>
                  <a:lnTo>
                    <a:pt x="603491" y="608685"/>
                  </a:lnTo>
                  <a:lnTo>
                    <a:pt x="579361" y="468490"/>
                  </a:lnTo>
                  <a:lnTo>
                    <a:pt x="772528" y="280403"/>
                  </a:lnTo>
                  <a:close/>
                </a:path>
              </a:pathLst>
            </a:custGeom>
            <a:solidFill>
              <a:srgbClr val="BB152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pt-BR" altLang="en-US"/>
            </a:p>
          </p:txBody>
        </p:sp>
      </p:grpSp>
      <p:sp>
        <p:nvSpPr>
          <p:cNvPr id="25605" name="Rectangle 7"/>
          <p:cNvSpPr/>
          <p:nvPr/>
        </p:nvSpPr>
        <p:spPr>
          <a:xfrm>
            <a:off x="6105525" y="8255000"/>
            <a:ext cx="7740650" cy="561975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36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5606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1888" y="3606800"/>
            <a:ext cx="2746375" cy="2890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7" name="Rectangle 9"/>
          <p:cNvSpPr/>
          <p:nvPr/>
        </p:nvSpPr>
        <p:spPr>
          <a:xfrm>
            <a:off x="4219575" y="1852613"/>
            <a:ext cx="11663363" cy="1901825"/>
          </a:xfrm>
          <a:prstGeom prst="rect">
            <a:avLst/>
          </a:prstGeom>
          <a:noFill/>
          <a:ln w="9525">
            <a:noFill/>
          </a:ln>
        </p:spPr>
        <p:txBody>
          <a:bodyPr lIns="0" tIns="1332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255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4900" b="1" i="1" dirty="0">
                <a:solidFill>
                  <a:srgbClr val="092F27"/>
                </a:solidFill>
                <a:latin typeface="Calibri" panose="020F0502020204030204" pitchFamily="34" charset="0"/>
              </a:rPr>
              <a:t>FREIREAR O PT PARA ESPERANÇAR O BRASIL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/>
          <p:nvPr/>
        </p:nvSpPr>
        <p:spPr>
          <a:xfrm>
            <a:off x="-1195387" y="4664075"/>
            <a:ext cx="22325012" cy="4398963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7068800" algn="l"/>
                <a:tab pos="17518380" algn="l"/>
                <a:tab pos="17967325" algn="l"/>
                <a:tab pos="18416905" algn="l"/>
                <a:tab pos="18865850" algn="l"/>
              </a:tabLst>
            </a:pPr>
            <a:r>
              <a:rPr lang="pt-BR" altLang="pt-BR" sz="9600" b="1" dirty="0">
                <a:latin typeface="Calibri" panose="020F0502020204030204" pitchFamily="34" charset="0"/>
              </a:rPr>
              <a:t>Bem-vindas e bem-vindos! </a:t>
            </a:r>
            <a:br>
              <a:rPr lang="pt-BR" altLang="pt-BR" sz="9600" b="1" dirty="0">
                <a:latin typeface="Calibri" panose="020F0502020204030204" pitchFamily="34" charset="0"/>
              </a:rPr>
            </a:br>
            <a:r>
              <a:rPr lang="pt-BR" altLang="pt-BR" sz="9600" b="1" dirty="0">
                <a:latin typeface="Calibri" panose="020F0502020204030204" pitchFamily="34" charset="0"/>
              </a:rPr>
              <a:t>Hoje é a nossa 3ª Oficina - Parte 1!</a:t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br>
              <a:rPr lang="pt-BR" altLang="pt-BR" sz="4800" b="1" dirty="0">
                <a:latin typeface="Calibri" panose="020F0502020204030204" pitchFamily="34" charset="0"/>
              </a:rPr>
            </a:br>
            <a:br>
              <a:rPr lang="pt-BR" altLang="pt-BR" sz="4800" b="1" dirty="0">
                <a:latin typeface="Calibri" panose="020F0502020204030204" pitchFamily="34" charset="0"/>
              </a:rPr>
            </a:br>
            <a:br>
              <a:rPr lang="pt-BR" altLang="pt-BR" sz="4800" b="1" dirty="0">
                <a:latin typeface="Calibri" panose="020F0502020204030204" pitchFamily="34" charset="0"/>
              </a:rPr>
            </a:br>
            <a:endParaRPr lang="pt-BR" altLang="pt-BR" sz="4800" b="1" dirty="0">
              <a:latin typeface="Calibri" panose="020F0502020204030204" pitchFamily="34" charset="0"/>
            </a:endParaRPr>
          </a:p>
        </p:txBody>
      </p:sp>
      <p:pic>
        <p:nvPicPr>
          <p:cNvPr id="7171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3913" y="244475"/>
            <a:ext cx="3048000" cy="1719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Rectangle 3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7173" name="Group 4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7175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6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7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8" name="Picture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174" name="Rectangle 9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9219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9220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9226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7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8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9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9221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9222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3" name="Rectangle 10"/>
          <p:cNvSpPr/>
          <p:nvPr/>
        </p:nvSpPr>
        <p:spPr>
          <a:xfrm>
            <a:off x="1089025" y="1602105"/>
            <a:ext cx="17964150" cy="732155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latin typeface="Calibri" panose="020F0502020204030204" pitchFamily="34" charset="0"/>
                <a:cs typeface="Calibri" panose="020F0502020204030204" pitchFamily="34" charset="0"/>
              </a:rPr>
              <a:t>Acolhimento</a:t>
            </a: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latin typeface="Calibri" panose="020F0502020204030204" pitchFamily="34" charset="0"/>
                <a:cs typeface="Calibri" panose="020F0502020204030204" pitchFamily="34" charset="0"/>
              </a:rPr>
              <a:t>Sugestão de vídeo: </a:t>
            </a:r>
            <a:r>
              <a:rPr lang="pt-BR" altLang="x-none" sz="6600" b="1" dirty="0">
                <a:latin typeface="Calibri" panose="020F0502020204030204" pitchFamily="34" charset="0"/>
                <a:cs typeface="Calibri" panose="020F0502020204030204" pitchFamily="34" charset="0"/>
              </a:rPr>
              <a:t>A nossa luta é pela vida de todos! Filie-se ao PT!</a:t>
            </a: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x-none" sz="6600" dirty="0">
                <a:latin typeface="Calibri" panose="020F0502020204030204" pitchFamily="34" charset="0"/>
                <a:cs typeface="Calibri" panose="020F0502020204030204" pitchFamily="34" charset="0"/>
              </a:rPr>
              <a:t>Link:</a:t>
            </a:r>
            <a:r>
              <a:rPr lang="pt-BR" altLang="x-none" sz="66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altLang="x-none" sz="3600" b="1" dirty="0">
                <a:solidFill>
                  <a:schemeClr val="tx1"/>
                </a:solidFill>
                <a:latin typeface="Roboto" pitchFamily="2" charset="0"/>
                <a:sym typeface="+mn-ea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https://www.youtube.com/watch?v=S4kti_7zGP4</a:t>
            </a:r>
            <a:endParaRPr lang="pt-BR" altLang="x-none" sz="9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4400" b="1" u="sng" dirty="0"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9224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5" name="Rectangle 1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Rectangle 3"/>
          <p:cNvSpPr/>
          <p:nvPr/>
        </p:nvSpPr>
        <p:spPr>
          <a:xfrm>
            <a:off x="879792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  <p:sp>
        <p:nvSpPr>
          <p:cNvPr id="11269" name="Rectangle 4"/>
          <p:cNvSpPr/>
          <p:nvPr/>
        </p:nvSpPr>
        <p:spPr>
          <a:xfrm>
            <a:off x="782638" y="1319213"/>
            <a:ext cx="18002250" cy="73215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latin typeface="Calibri" panose="020F0502020204030204" pitchFamily="34" charset="0"/>
              </a:rPr>
              <a:t>Acordos</a:t>
            </a: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just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u="sng" dirty="0">
                <a:latin typeface="Calibri" panose="020F0502020204030204" pitchFamily="34" charset="0"/>
              </a:rPr>
              <a:t>Obs: </a:t>
            </a:r>
            <a:r>
              <a:rPr lang="pt-BR" altLang="pt-BR" sz="6600" dirty="0">
                <a:latin typeface="Calibri" panose="020F0502020204030204" pitchFamily="34" charset="0"/>
              </a:rPr>
              <a:t>Momento organizado de acordo com o que precisa ser repactuado em cada grupo.  </a:t>
            </a: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b="1" dirty="0">
              <a:latin typeface="Calibri" panose="020F0502020204030204" pitchFamily="34" charset="0"/>
            </a:endParaRPr>
          </a:p>
        </p:txBody>
      </p:sp>
      <p:sp>
        <p:nvSpPr>
          <p:cNvPr id="11270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1271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1274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5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6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7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1272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1273" name="Rectangle 12"/>
          <p:cNvSpPr/>
          <p:nvPr/>
        </p:nvSpPr>
        <p:spPr>
          <a:xfrm>
            <a:off x="2203768" y="1550670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5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7708" y="9698831"/>
            <a:ext cx="1804988" cy="1804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6" name="Rectangle 3"/>
          <p:cNvSpPr/>
          <p:nvPr/>
        </p:nvSpPr>
        <p:spPr>
          <a:xfrm>
            <a:off x="8992696" y="10225089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20 minutos</a:t>
            </a:r>
          </a:p>
        </p:txBody>
      </p:sp>
      <p:sp>
        <p:nvSpPr>
          <p:cNvPr id="13317" name="Rectangle 4"/>
          <p:cNvSpPr/>
          <p:nvPr/>
        </p:nvSpPr>
        <p:spPr>
          <a:xfrm>
            <a:off x="1014413" y="327819"/>
            <a:ext cx="18840450" cy="782637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4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 concepção pedagógica da jornada e os principais temas refletidos até agora</a:t>
            </a:r>
            <a:endParaRPr lang="pt-BR" altLang="pt-BR" sz="4400" u="sng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3318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3319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3323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4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5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6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3320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3321" name="Rectangle 12"/>
          <p:cNvSpPr/>
          <p:nvPr/>
        </p:nvSpPr>
        <p:spPr>
          <a:xfrm>
            <a:off x="2303463" y="158432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962027" y="1404781"/>
            <a:ext cx="18434048" cy="5511304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marL="211455" indent="-211455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211455" marR="0" lvl="0" indent="-211455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4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 trabalhados na jornada até agora: </a:t>
            </a:r>
          </a:p>
          <a:p>
            <a:pPr marL="342900" marR="0" lvl="0" indent="-34290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Organização-formação-ação </a:t>
            </a:r>
          </a:p>
          <a:p>
            <a:pPr marL="342900" marR="0" lvl="0" indent="-34290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Inter-relação entre os componentes da jornada </a:t>
            </a:r>
          </a:p>
          <a:p>
            <a:pPr marL="342900" marR="0" lvl="0" indent="-34290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Ação-reflexão-ação </a:t>
            </a:r>
          </a:p>
          <a:p>
            <a:pPr marL="342900" marR="0" lvl="0" indent="-34290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Diálogo e circularidade de saberes e fazeres</a:t>
            </a:r>
          </a:p>
          <a:p>
            <a:pPr marL="342900" marR="0" lvl="0" indent="-34290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Organização dos Núcleos de Vivências, Estudos e Lutas </a:t>
            </a:r>
          </a:p>
          <a:p>
            <a:pPr marL="342900" marR="0" lvl="0" indent="-34290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Integralidade</a:t>
            </a:r>
          </a:p>
          <a:p>
            <a:pPr marL="0" marR="0" lvl="0" indent="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6621125" algn="l"/>
                <a:tab pos="16622395" algn="l"/>
              </a:tabLst>
              <a:defRPr/>
            </a:pPr>
            <a:r>
              <a:rPr kumimoji="0" lang="pt-BR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kumimoji="0" lang="pt-BR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facilitação faz uma breve exposição sobre os temas e/ou apresenta o vídeo de Pedro Pontual, </a:t>
            </a:r>
            <a:r>
              <a:rPr kumimoji="0" lang="pt-BR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concepção pedagógica da Jornada de Formação do Projeto Nova Primavera do PT </a:t>
            </a:r>
            <a:r>
              <a:rPr kumimoji="0" lang="pt-BR" sz="32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(https://www.youtube.com/</a:t>
            </a:r>
            <a:r>
              <a:rPr kumimoji="0" lang="pt-BR" sz="3200" b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watch?v</a:t>
            </a:r>
            <a:r>
              <a:rPr kumimoji="0" lang="pt-BR" sz="32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=y-2pShwGEcc).</a:t>
            </a:r>
            <a:endParaRPr kumimoji="0" lang="pt-BR" altLang="pt-BR" sz="440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5363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5364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5371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2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3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4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5365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5366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7" name="Rectangle 10"/>
          <p:cNvSpPr/>
          <p:nvPr/>
        </p:nvSpPr>
        <p:spPr>
          <a:xfrm>
            <a:off x="523875" y="909638"/>
            <a:ext cx="18840450" cy="3334385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latin typeface="Calibri" panose="020F0502020204030204" pitchFamily="34" charset="0"/>
                <a:cs typeface="Calibri" panose="020F0502020204030204" pitchFamily="34" charset="0"/>
              </a:rPr>
              <a:t>O projeto político do PT para a construção de uma</a:t>
            </a:r>
          </a:p>
          <a:p>
            <a:pPr marL="0" lvl="0" indent="0" algn="ctr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latin typeface="Calibri" panose="020F0502020204030204" pitchFamily="34" charset="0"/>
                <a:cs typeface="Calibri" panose="020F0502020204030204" pitchFamily="34" charset="0"/>
              </a:rPr>
              <a:t> sociedade justa, sustentável e igualitária</a:t>
            </a:r>
            <a:r>
              <a:rPr lang="pt-BR" altLang="pt-BR" sz="6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algn="ctr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823913" y="3902075"/>
            <a:ext cx="18241963" cy="252888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marL="215900" indent="-20955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Assistir ao trecho da </a:t>
            </a:r>
            <a:r>
              <a:rPr kumimoji="0" lang="pt-BR" sz="44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dia 21/05, com João Pedro </a:t>
            </a:r>
            <a:r>
              <a:rPr kumimoji="0" lang="pt-BR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Stedile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 MST (https://www.youtube.com/</a:t>
            </a:r>
            <a:r>
              <a:rPr kumimoji="0" lang="pt-BR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watch?v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=0ubpzC1uAhM),  sobre o Projeto Popular para o Brasil. Em seguida, dialogar sobre os </a:t>
            </a:r>
            <a:r>
              <a:rPr kumimoji="0" lang="pt-BR" sz="4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elementos centrais do vídeo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partir das seguintes questões: </a:t>
            </a:r>
          </a:p>
          <a:p>
            <a:pPr marL="44958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Aponte quais elementos você considera essenciais do projeto político do PT.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Como os Núcleos de Vivências, Estudos e Lutas podem fortalecer o projeto político do PT? 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369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0" name="Rectangle 13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50 minutos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2" name="Rectangle 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60 minutos</a:t>
            </a:r>
          </a:p>
        </p:txBody>
      </p:sp>
      <p:sp>
        <p:nvSpPr>
          <p:cNvPr id="17413" name="Rectangle 4"/>
          <p:cNvSpPr/>
          <p:nvPr/>
        </p:nvSpPr>
        <p:spPr>
          <a:xfrm>
            <a:off x="3023076" y="818683"/>
            <a:ext cx="14059535" cy="117475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Reflexão sobre a metodologia da práxis</a:t>
            </a:r>
            <a:r>
              <a:rPr lang="pt-BR" altLang="pt-BR" sz="4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altLang="pt-BR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4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7415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7419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0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1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2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7416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7417" name="Rectangle 12"/>
          <p:cNvSpPr/>
          <p:nvPr/>
        </p:nvSpPr>
        <p:spPr>
          <a:xfrm>
            <a:off x="2275523" y="156146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17418" name="Rectangle 13"/>
          <p:cNvSpPr>
            <a:spLocks noChangeArrowheads="1"/>
          </p:cNvSpPr>
          <p:nvPr/>
        </p:nvSpPr>
        <p:spPr bwMode="auto">
          <a:xfrm>
            <a:off x="950119" y="2911475"/>
            <a:ext cx="18153856" cy="7848601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marL="211455" indent="-211455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571500" marR="0" lvl="0" indent="-571500" defTabSz="449580" rtl="0" eaLnBrk="1" fontAlgn="base" latinLnBrk="0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/>
            </a:pPr>
            <a:r>
              <a:rPr kumimoji="0" lang="pt-BR" alt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Breve 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exposição da facilitação abordando a metodologia da práxis, introduzindo o vídeo </a:t>
            </a:r>
            <a:r>
              <a:rPr kumimoji="0" lang="pt-BR" sz="4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itchFamily="2" charset="0"/>
                <a:ea typeface="+mn-ea"/>
                <a:cs typeface="DejaVu Sans" panose="020B0603030804020204" charset="0"/>
              </a:rPr>
              <a:t>A pedagogia da práxis em Paulo Freire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itchFamily="2" charset="0"/>
                <a:ea typeface="+mn-ea"/>
                <a:cs typeface="DejaVu Sans" panose="020B0603030804020204" charset="0"/>
              </a:rPr>
              <a:t>, com Pedro Pontual (https://www.youtube.com/</a:t>
            </a:r>
            <a:r>
              <a:rPr kumimoji="0" lang="pt-BR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itchFamily="2" charset="0"/>
                <a:ea typeface="+mn-ea"/>
                <a:cs typeface="DejaVu Sans" panose="020B0603030804020204" charset="0"/>
              </a:rPr>
              <a:t>watch?v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 pitchFamily="2" charset="0"/>
                <a:ea typeface="+mn-ea"/>
                <a:cs typeface="DejaVu Sans" panose="020B0603030804020204" charset="0"/>
              </a:rPr>
              <a:t>=YBW9oymgpZU). 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/>
            </a:pPr>
            <a:r>
              <a:rPr kumimoji="0" lang="pt-BR" sz="4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Questão norteadora para o debate com a turma na sala principal: </a:t>
            </a:r>
          </a:p>
          <a:p>
            <a:pPr marL="571500" marR="0" lvl="0" indent="-571500" algn="just" defTabSz="449580" rtl="0" eaLnBrk="1" fontAlgn="base" latinLnBrk="0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619220" algn="l"/>
                <a:tab pos="17068800" algn="l"/>
                <a:tab pos="17070070" algn="l"/>
                <a:tab pos="17071975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Quais aspectos abordados no vídeo se relacionam com a ação do educador/a militante? </a:t>
            </a:r>
            <a:endParaRPr kumimoji="0" lang="pt-BR" altLang="pt-BR" sz="4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9459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9460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9467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8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9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70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61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9462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3" name="Rectangle 10"/>
          <p:cNvSpPr/>
          <p:nvPr/>
        </p:nvSpPr>
        <p:spPr>
          <a:xfrm>
            <a:off x="5587683" y="614680"/>
            <a:ext cx="9497695" cy="110426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Compromissos pós-oficina</a:t>
            </a:r>
            <a:r>
              <a:rPr lang="pt-BR" altLang="pt-BR" sz="6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sz="6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593725" y="1304925"/>
            <a:ext cx="19083338" cy="3338513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marL="215900" indent="-20955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Assistir aos 2 vídeos abaixo, os quais aprofundam as discussões sobre a pedagogia da práxis:</a:t>
            </a:r>
          </a:p>
          <a:p>
            <a:pPr marL="6350" marR="0" lvl="0" indent="0" algn="l" defTabSz="44958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1. Programa Paulo Freire Vivo, nº 07 -  Educação Bancária x Educação Problematizadora, com Afonso </a:t>
            </a:r>
            <a:r>
              <a:rPr kumimoji="0" lang="pt-BR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Scocuglia</a:t>
            </a: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</a:p>
          <a:p>
            <a:pPr marL="6350" marR="0" lvl="0" indent="0" algn="l" defTabSz="44958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para </a:t>
            </a:r>
            <a:r>
              <a:rPr kumimoji="0" lang="pt-BR" sz="4000" b="0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acesso:https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://www.youtube.com/watch?v=dNK41Err0jE&amp;t=96s</a:t>
            </a: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350" marR="0" lvl="0" indent="0" algn="l" defTabSz="44958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 Programa Paulo Freire Vivo 08 - Teoria da Ação Dialógica, com Afonso </a:t>
            </a:r>
            <a:r>
              <a:rPr kumimoji="0" lang="pt-BR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Scocuglia</a:t>
            </a: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  <a:endParaRPr kumimoji="0" lang="pt-BR" sz="40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0" marR="0" lvl="0" indent="0" algn="l" defTabSz="44958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para </a:t>
            </a:r>
            <a:r>
              <a:rPr kumimoji="0" lang="pt-BR" sz="4000" b="0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acesso:https</a:t>
            </a:r>
            <a:r>
              <a:rPr kumimoji="0" lang="pt-BR" sz="4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://www.youtube.com/watch?v=5yG5hUe2dAw&amp;t=1027s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sz="40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0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kumimoji="0" lang="pt-BR" sz="4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as </a:t>
            </a: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que acontecem durante a semana recomenda-se </a:t>
            </a: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os/as participantes priorizem o vídeo nº 7, e, posteriormente, assistam o nº 08. No caso da oficina </a:t>
            </a: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sábado recomenda-se </a:t>
            </a: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 os dois vídeos após a segunda parte da Oficina 3.    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altLang="pt-BR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</p:txBody>
      </p:sp>
      <p:pic>
        <p:nvPicPr>
          <p:cNvPr id="19465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31275" y="9637713"/>
            <a:ext cx="1373188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6" name="Rectangle 13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1507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151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1508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150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0" name="Rectangle 9"/>
          <p:cNvSpPr/>
          <p:nvPr/>
        </p:nvSpPr>
        <p:spPr>
          <a:xfrm>
            <a:off x="9836151" y="1147763"/>
            <a:ext cx="431800" cy="8128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4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altLang="pt-BR" sz="4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511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r>
              <a:rPr lang="pt-BR" altLang="pt-BR" sz="9600" b="1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Encerramento com uma </a:t>
            </a:r>
          </a:p>
          <a:p>
            <a:pPr marL="0" lvl="0" indent="0" algn="ctr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r>
              <a:rPr lang="pt-BR" altLang="pt-BR" sz="9600" b="1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dinâmica/mística/momento cultural</a:t>
            </a:r>
            <a:endParaRPr lang="pt-BR" altLang="pt-BR" sz="9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pic>
        <p:nvPicPr>
          <p:cNvPr id="215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3" name="Rectangle 12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766</Words>
  <Application>Microsoft Office PowerPoint</Application>
  <PresentationFormat>Personalizar</PresentationFormat>
  <Paragraphs>126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Arial</vt:lpstr>
      <vt:lpstr>Calibri</vt:lpstr>
      <vt:lpstr>Roboto</vt:lpstr>
      <vt:lpstr>Times New Roman</vt:lpstr>
      <vt:lpstr>Wingdings</vt:lpstr>
      <vt:lpstr>Tema do Office</vt:lpstr>
      <vt:lpstr>Tema do Office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PC2i5</dc:creator>
  <cp:lastModifiedBy>ernesto geisel</cp:lastModifiedBy>
  <cp:revision>90</cp:revision>
  <dcterms:created xsi:type="dcterms:W3CDTF">2021-04-10T11:11:16Z</dcterms:created>
  <dcterms:modified xsi:type="dcterms:W3CDTF">2021-05-31T04:43:17Z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reated">
    <vt:filetime>2021-04-06T21:00:00Z</vt:filetime>
  </property>
  <property fmtid="{D5CDD505-2E9C-101B-9397-08002B2CF9AE}" pid="4" name="Creator">
    <vt:lpwstr>Microsoft� PowerPoint� 2019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astSaved">
    <vt:filetime>2021-04-09T21:00:00Z</vt:filetime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1</vt:i4>
  </property>
  <property fmtid="{D5CDD505-2E9C-101B-9397-08002B2CF9AE}" pid="11" name="PresentationFormat">
    <vt:lpwstr>Personalizar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16</vt:i4>
  </property>
  <property fmtid="{D5CDD505-2E9C-101B-9397-08002B2CF9AE}" pid="15" name="KSOProductBuildVer">
    <vt:lpwstr>1046-11.2.0.10130</vt:lpwstr>
  </property>
</Properties>
</file>