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18"/>
  </p:notesMasterIdLst>
  <p:handoutMasterIdLst>
    <p:handoutMasterId r:id="rId19"/>
  </p:handoutMasterIdLst>
  <p:sldIdLst>
    <p:sldId id="864" r:id="rId2"/>
    <p:sldId id="865" r:id="rId3"/>
    <p:sldId id="866" r:id="rId4"/>
    <p:sldId id="867" r:id="rId5"/>
    <p:sldId id="926" r:id="rId6"/>
    <p:sldId id="936" r:id="rId7"/>
    <p:sldId id="927" r:id="rId8"/>
    <p:sldId id="928" r:id="rId9"/>
    <p:sldId id="931" r:id="rId10"/>
    <p:sldId id="932" r:id="rId11"/>
    <p:sldId id="933" r:id="rId12"/>
    <p:sldId id="934" r:id="rId13"/>
    <p:sldId id="929" r:id="rId14"/>
    <p:sldId id="924" r:id="rId15"/>
    <p:sldId id="925" r:id="rId16"/>
    <p:sldId id="935" r:id="rId17"/>
  </p:sldIdLst>
  <p:sldSz cx="9144000" cy="6858000" type="screen4x3"/>
  <p:notesSz cx="6797675" cy="99266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BA845"/>
    <a:srgbClr val="1A7BF5"/>
    <a:srgbClr val="FF7807"/>
    <a:srgbClr val="FFFF99"/>
    <a:srgbClr val="AACF35"/>
    <a:srgbClr val="17385F"/>
    <a:srgbClr val="A6BFDE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0" autoAdjust="0"/>
    <p:restoredTop sz="95252" autoAdjust="0"/>
  </p:normalViewPr>
  <p:slideViewPr>
    <p:cSldViewPr>
      <p:cViewPr varScale="1">
        <p:scale>
          <a:sx n="54" d="100"/>
          <a:sy n="54" d="100"/>
        </p:scale>
        <p:origin x="113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40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pjannuzzi\sagi\Indicador%20FAO%202014%20-%20gr&#225;ficos%20ppt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jannuzzi\sagi\Indicador%20FAO%202014%20-%20gr&#225;ficos%20ppt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144356955380594E-2"/>
          <c:y val="0.13134157167480301"/>
          <c:w val="0.89573283602707598"/>
          <c:h val="0.69269379471547099"/>
        </c:manualLayout>
      </c:layout>
      <c:lineChart>
        <c:grouping val="standard"/>
        <c:varyColors val="0"/>
        <c:ser>
          <c:idx val="1"/>
          <c:order val="0"/>
          <c:spPr>
            <a:ln w="5080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Gráficos!$A$7:$B$29</c:f>
              <c:strCache>
                <c:ptCount val="23"/>
                <c:pt idx="0">
                  <c:v>1990-92</c:v>
                </c:pt>
                <c:pt idx="1">
                  <c:v>1991-93</c:v>
                </c:pt>
                <c:pt idx="2">
                  <c:v>1992-94</c:v>
                </c:pt>
                <c:pt idx="3">
                  <c:v>1993-95</c:v>
                </c:pt>
                <c:pt idx="4">
                  <c:v>1994-96</c:v>
                </c:pt>
                <c:pt idx="5">
                  <c:v>1995-97</c:v>
                </c:pt>
                <c:pt idx="6">
                  <c:v>1996-98</c:v>
                </c:pt>
                <c:pt idx="7">
                  <c:v>1997-99</c:v>
                </c:pt>
                <c:pt idx="8">
                  <c:v>1998-00</c:v>
                </c:pt>
                <c:pt idx="9">
                  <c:v>1999-01</c:v>
                </c:pt>
                <c:pt idx="10">
                  <c:v>2000-02</c:v>
                </c:pt>
                <c:pt idx="11">
                  <c:v>2001-03</c:v>
                </c:pt>
                <c:pt idx="12">
                  <c:v>2002-04</c:v>
                </c:pt>
                <c:pt idx="13">
                  <c:v>2003-05</c:v>
                </c:pt>
                <c:pt idx="14">
                  <c:v>2004-06</c:v>
                </c:pt>
                <c:pt idx="15">
                  <c:v>2005-07</c:v>
                </c:pt>
                <c:pt idx="16">
                  <c:v>2006-08</c:v>
                </c:pt>
                <c:pt idx="17">
                  <c:v>2007-09</c:v>
                </c:pt>
                <c:pt idx="18">
                  <c:v>2008-10</c:v>
                </c:pt>
                <c:pt idx="19">
                  <c:v>2009-11</c:v>
                </c:pt>
                <c:pt idx="20">
                  <c:v>2010-12</c:v>
                </c:pt>
                <c:pt idx="21">
                  <c:v>2011-13</c:v>
                </c:pt>
                <c:pt idx="22">
                  <c:v>2012-14</c:v>
                </c:pt>
              </c:strCache>
            </c:strRef>
          </c:cat>
          <c:val>
            <c:numRef>
              <c:f>Gráficos!$E$7:$E$29</c:f>
              <c:numCache>
                <c:formatCode>0.0</c:formatCode>
                <c:ptCount val="23"/>
                <c:pt idx="0">
                  <c:v>14.8</c:v>
                </c:pt>
                <c:pt idx="1">
                  <c:v>14.3</c:v>
                </c:pt>
                <c:pt idx="2">
                  <c:v>14.3</c:v>
                </c:pt>
                <c:pt idx="3">
                  <c:v>14.1</c:v>
                </c:pt>
                <c:pt idx="4">
                  <c:v>13.8</c:v>
                </c:pt>
                <c:pt idx="5">
                  <c:v>13.6</c:v>
                </c:pt>
                <c:pt idx="6">
                  <c:v>13.3</c:v>
                </c:pt>
                <c:pt idx="7">
                  <c:v>13.1</c:v>
                </c:pt>
                <c:pt idx="8">
                  <c:v>12.6</c:v>
                </c:pt>
                <c:pt idx="9">
                  <c:v>11.8</c:v>
                </c:pt>
                <c:pt idx="10">
                  <c:v>10.7</c:v>
                </c:pt>
                <c:pt idx="11">
                  <c:v>9.3000000000000007</c:v>
                </c:pt>
                <c:pt idx="12">
                  <c:v>7.7</c:v>
                </c:pt>
                <c:pt idx="13">
                  <c:v>6.1</c:v>
                </c:pt>
                <c:pt idx="14" formatCode="General">
                  <c:v>4.6499999999999977</c:v>
                </c:pt>
                <c:pt idx="15" formatCode="General">
                  <c:v>3.97</c:v>
                </c:pt>
                <c:pt idx="16" formatCode="General">
                  <c:v>3.07</c:v>
                </c:pt>
                <c:pt idx="17" formatCode="General">
                  <c:v>2.5299999999999998</c:v>
                </c:pt>
                <c:pt idx="18" formatCode="General">
                  <c:v>2.1</c:v>
                </c:pt>
                <c:pt idx="19" formatCode="General">
                  <c:v>1.89</c:v>
                </c:pt>
                <c:pt idx="20" formatCode="General">
                  <c:v>1.76</c:v>
                </c:pt>
                <c:pt idx="21" formatCode="General">
                  <c:v>1.71</c:v>
                </c:pt>
                <c:pt idx="22" formatCode="General">
                  <c:v>1.67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86-4FBF-BB3B-95CEDED56D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757440896"/>
        <c:axId val="-757433280"/>
      </c:lineChart>
      <c:catAx>
        <c:axId val="-757440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pt-BR"/>
                </a:pPr>
                <a:r>
                  <a:rPr lang="en-US"/>
                  <a:t>Triênio</a:t>
                </a:r>
              </a:p>
            </c:rich>
          </c:tx>
          <c:layout>
            <c:manualLayout>
              <c:xMode val="edge"/>
              <c:yMode val="edge"/>
              <c:x val="0.487232179859097"/>
              <c:y val="0.92221605064348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-757433280"/>
        <c:crosses val="autoZero"/>
        <c:auto val="1"/>
        <c:lblAlgn val="ctr"/>
        <c:lblOffset val="100"/>
        <c:noMultiLvlLbl val="0"/>
      </c:catAx>
      <c:valAx>
        <c:axId val="-757433280"/>
        <c:scaling>
          <c:orientation val="minMax"/>
          <c:max val="15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0" vert="horz"/>
              <a:lstStyle/>
              <a:p>
                <a:pPr>
                  <a:defRPr lang="pt-BR"/>
                </a:pPr>
                <a:r>
                  <a:rPr lang="pt-BR"/>
                  <a:t>% População</a:t>
                </a:r>
              </a:p>
            </c:rich>
          </c:tx>
          <c:layout>
            <c:manualLayout>
              <c:xMode val="edge"/>
              <c:yMode val="edge"/>
              <c:x val="1.7543859649122799E-2"/>
              <c:y val="2.9542128377304199E-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-7574408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v>S2014</c:v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Gráficos!$B$64:$B$86</c:f>
              <c:strCache>
                <c:ptCount val="23"/>
                <c:pt idx="0">
                  <c:v>1990-92</c:v>
                </c:pt>
                <c:pt idx="1">
                  <c:v>1991-93</c:v>
                </c:pt>
                <c:pt idx="2">
                  <c:v>1992-94</c:v>
                </c:pt>
                <c:pt idx="3">
                  <c:v>1993-95</c:v>
                </c:pt>
                <c:pt idx="4">
                  <c:v>1994-96</c:v>
                </c:pt>
                <c:pt idx="5">
                  <c:v>1995-97</c:v>
                </c:pt>
                <c:pt idx="6">
                  <c:v>1996-98</c:v>
                </c:pt>
                <c:pt idx="7">
                  <c:v>1997-99</c:v>
                </c:pt>
                <c:pt idx="8">
                  <c:v>1998-00</c:v>
                </c:pt>
                <c:pt idx="9">
                  <c:v>1999-01</c:v>
                </c:pt>
                <c:pt idx="10">
                  <c:v>2000-02</c:v>
                </c:pt>
                <c:pt idx="11">
                  <c:v>2001-03</c:v>
                </c:pt>
                <c:pt idx="12">
                  <c:v>2002-04</c:v>
                </c:pt>
                <c:pt idx="13">
                  <c:v>2003-05</c:v>
                </c:pt>
                <c:pt idx="14">
                  <c:v>2004-06</c:v>
                </c:pt>
                <c:pt idx="15">
                  <c:v>2005-07</c:v>
                </c:pt>
                <c:pt idx="16">
                  <c:v>2006-08</c:v>
                </c:pt>
                <c:pt idx="17">
                  <c:v>2007-09</c:v>
                </c:pt>
                <c:pt idx="18">
                  <c:v>2008-10</c:v>
                </c:pt>
                <c:pt idx="19">
                  <c:v>2009-11</c:v>
                </c:pt>
                <c:pt idx="20">
                  <c:v>2010-12</c:v>
                </c:pt>
                <c:pt idx="21">
                  <c:v>2011-13</c:v>
                </c:pt>
                <c:pt idx="22">
                  <c:v>2012-14</c:v>
                </c:pt>
              </c:strCache>
            </c:strRef>
          </c:cat>
          <c:val>
            <c:numRef>
              <c:f>Gráficos!$E$64:$E$86</c:f>
              <c:numCache>
                <c:formatCode>0</c:formatCode>
                <c:ptCount val="23"/>
                <c:pt idx="0">
                  <c:v>2756</c:v>
                </c:pt>
                <c:pt idx="1">
                  <c:v>2774</c:v>
                </c:pt>
                <c:pt idx="2">
                  <c:v>2788</c:v>
                </c:pt>
                <c:pt idx="3">
                  <c:v>2802</c:v>
                </c:pt>
                <c:pt idx="4">
                  <c:v>2823</c:v>
                </c:pt>
                <c:pt idx="5">
                  <c:v>2836</c:v>
                </c:pt>
                <c:pt idx="6">
                  <c:v>2849</c:v>
                </c:pt>
                <c:pt idx="7">
                  <c:v>2857</c:v>
                </c:pt>
                <c:pt idx="8">
                  <c:v>2866</c:v>
                </c:pt>
                <c:pt idx="9">
                  <c:v>2879</c:v>
                </c:pt>
                <c:pt idx="10">
                  <c:v>2900</c:v>
                </c:pt>
                <c:pt idx="11">
                  <c:v>2963</c:v>
                </c:pt>
                <c:pt idx="12">
                  <c:v>3026</c:v>
                </c:pt>
                <c:pt idx="13">
                  <c:v>3076</c:v>
                </c:pt>
                <c:pt idx="14">
                  <c:v>3085</c:v>
                </c:pt>
                <c:pt idx="15">
                  <c:v>3093</c:v>
                </c:pt>
                <c:pt idx="16">
                  <c:v>3127</c:v>
                </c:pt>
                <c:pt idx="17">
                  <c:v>3154</c:v>
                </c:pt>
                <c:pt idx="18">
                  <c:v>3194</c:v>
                </c:pt>
                <c:pt idx="19">
                  <c:v>3231</c:v>
                </c:pt>
                <c:pt idx="20">
                  <c:v>3255</c:v>
                </c:pt>
                <c:pt idx="21">
                  <c:v>3268</c:v>
                </c:pt>
                <c:pt idx="22">
                  <c:v>3269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E2-421F-BBBE-C95DD1CC0E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-25"/>
        <c:axId val="-700560608"/>
        <c:axId val="-700558976"/>
      </c:barChart>
      <c:catAx>
        <c:axId val="-700560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700558976"/>
        <c:crosses val="autoZero"/>
        <c:auto val="1"/>
        <c:lblAlgn val="ctr"/>
        <c:lblOffset val="100"/>
        <c:noMultiLvlLbl val="0"/>
      </c:catAx>
      <c:valAx>
        <c:axId val="-700558976"/>
        <c:scaling>
          <c:orientation val="minMax"/>
          <c:min val="2600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70056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t-BR" sz="2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Plan1!$B$8:$B$9</c:f>
              <c:numCache>
                <c:formatCode>General</c:formatCode>
                <c:ptCount val="2"/>
                <c:pt idx="0">
                  <c:v>2008</c:v>
                </c:pt>
                <c:pt idx="1">
                  <c:v>2012</c:v>
                </c:pt>
              </c:numCache>
            </c:numRef>
          </c:cat>
          <c:val>
            <c:numRef>
              <c:f>Plan1!$C$8:$C$9</c:f>
              <c:numCache>
                <c:formatCode>General</c:formatCode>
                <c:ptCount val="2"/>
                <c:pt idx="0">
                  <c:v>17.5</c:v>
                </c:pt>
                <c:pt idx="1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A0-4ACE-9A13-F73148DEDA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557055792"/>
        <c:axId val="-557053616"/>
      </c:barChart>
      <c:catAx>
        <c:axId val="-55705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pt-BR" sz="1800" b="1"/>
            </a:pPr>
            <a:endParaRPr lang="pt-BR"/>
          </a:p>
        </c:txPr>
        <c:crossAx val="-557053616"/>
        <c:crosses val="autoZero"/>
        <c:auto val="1"/>
        <c:lblAlgn val="ctr"/>
        <c:lblOffset val="100"/>
        <c:noMultiLvlLbl val="0"/>
      </c:catAx>
      <c:valAx>
        <c:axId val="-5570536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5570557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0.07332</cdr:x>
      <cdr:y>0</cdr:y>
    </cdr:from>
    <cdr:to>
      <cdr:x>0.96335</cdr:x>
      <cdr:y>0.08468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576064" y="-1416939"/>
          <a:ext cx="6993239" cy="4278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2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9D04538-A14D-4AF3-A9E9-7E28BCC65DD6}" type="datetime1">
              <a:rPr lang="pt-BR" altLang="pt-BR"/>
              <a:pPr>
                <a:defRPr/>
              </a:pPr>
              <a:t>23/10/2017</a:t>
            </a:fld>
            <a:endParaRPr lang="pt-BR" alt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252CB9F-8DB5-4B1D-9F1F-E6B8A5B038B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28787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AD3ED45-D0EA-49AE-83D6-20DBD262B017}" type="datetime1">
              <a:rPr lang="pt-BR" altLang="pt-BR"/>
              <a:pPr>
                <a:defRPr/>
              </a:pPr>
              <a:t>23/10/2017</a:t>
            </a:fld>
            <a:endParaRPr lang="pt-BR" alt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5638"/>
          </a:xfrm>
          <a:prstGeom prst="rect">
            <a:avLst/>
          </a:prstGeom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330" tIns="45665" rIns="91330" bIns="456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1C5717B-9230-429A-B60D-E776B43BFE6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98318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>
                <a:ea typeface="ＭＳ Ｐゴシック" pitchFamily="34" charset="-128"/>
              </a:rPr>
              <a:t>Aumento de</a:t>
            </a:r>
          </a:p>
        </p:txBody>
      </p:sp>
      <p:sp>
        <p:nvSpPr>
          <p:cNvPr id="962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9BFF0035-0AD7-4163-85E7-C35BF33A9E1E}" type="slidenum">
              <a:rPr lang="pt-BR" altLang="pt-BR" smtClean="0"/>
              <a:pPr/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22272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>
                <a:ea typeface="ＭＳ Ｐゴシック" pitchFamily="34" charset="-128"/>
              </a:rPr>
              <a:t>Diminuir escala para 2500 ou 2600</a:t>
            </a:r>
          </a:p>
          <a:p>
            <a:r>
              <a:rPr lang="pt-BR" altLang="pt-BR">
                <a:ea typeface="ＭＳ Ｐゴシック" pitchFamily="34" charset="-128"/>
              </a:rPr>
              <a:t>Acrescentar calorias percapita/dia</a:t>
            </a:r>
          </a:p>
        </p:txBody>
      </p:sp>
      <p:sp>
        <p:nvSpPr>
          <p:cNvPr id="972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35983054-D66C-4C07-8A13-04287D46F239}" type="slidenum">
              <a:rPr lang="pt-BR" altLang="pt-BR" smtClean="0"/>
              <a:pPr/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92865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7055" y="8686288"/>
            <a:ext cx="2970945" cy="457712"/>
          </a:xfrm>
          <a:prstGeom prst="rect">
            <a:avLst/>
          </a:prstGeom>
        </p:spPr>
        <p:txBody>
          <a:bodyPr/>
          <a:lstStyle/>
          <a:p>
            <a:fld id="{03CBF92D-9BE0-4BA6-878D-8D7D4B688EB2}" type="slidenum">
              <a:rPr lang="pt-BR" altLang="pt-BR"/>
              <a:pPr/>
              <a:t>13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01136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D7D50-D4BD-4D02-9B58-49760A0BBD1C}" type="datetime1">
              <a:rPr lang="pt-BR" altLang="pt-BR"/>
              <a:pPr>
                <a:defRPr/>
              </a:pPr>
              <a:t>23/10/2017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0AAA5-0B73-4515-80CB-7A9CA12420E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56039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6813550"/>
            <a:ext cx="9163050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80175"/>
            <a:ext cx="973137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>
            <a:cxnSpLocks noChangeShapeType="1"/>
          </p:cNvCxnSpPr>
          <p:nvPr userDrawn="1"/>
        </p:nvCxnSpPr>
        <p:spPr bwMode="auto">
          <a:xfrm>
            <a:off x="-47625" y="76835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605615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8EB78-7550-4AD1-B4E8-69FD3602EBC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23/10/2017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C2E5-B383-4A6C-BA94-14AD3B745A8B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567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3D26A-1598-4495-A352-FB5AFECD01EB}" type="datetime1">
              <a:rPr lang="pt-BR" altLang="pt-BR"/>
              <a:pPr>
                <a:defRPr/>
              </a:pPr>
              <a:t>23/10/2017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2D247-EDC3-449B-ABF8-0A57F28EF73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9792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5950"/>
            <a:ext cx="292576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27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-11113"/>
            <a:ext cx="198755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5695950"/>
            <a:ext cx="2962276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865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ysrael.oliveira\Desktop\logomarcas - BSM, MDS e GF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6453188"/>
            <a:ext cx="3348037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 userDrawn="1"/>
        </p:nvSpPr>
        <p:spPr>
          <a:xfrm>
            <a:off x="0" y="763216"/>
            <a:ext cx="9144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49" r="46684"/>
          <a:stretch>
            <a:fillRect/>
          </a:stretch>
        </p:blipFill>
        <p:spPr bwMode="auto">
          <a:xfrm>
            <a:off x="0" y="5741988"/>
            <a:ext cx="3921125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21" b="86366"/>
          <a:stretch>
            <a:fillRect/>
          </a:stretch>
        </p:blipFill>
        <p:spPr bwMode="auto">
          <a:xfrm>
            <a:off x="5064125" y="0"/>
            <a:ext cx="407987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14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85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 userDrawn="1"/>
        </p:nvSpPr>
        <p:spPr>
          <a:xfrm>
            <a:off x="142875" y="1341438"/>
            <a:ext cx="8858250" cy="511175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4" name="Imagem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6813550"/>
            <a:ext cx="9163050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 userDrawn="1"/>
        </p:nvSpPr>
        <p:spPr>
          <a:xfrm>
            <a:off x="-25400" y="0"/>
            <a:ext cx="9169400" cy="1016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7" name="Imagem 11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008063"/>
            <a:ext cx="9161463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495191"/>
            <a:ext cx="965526" cy="31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41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4463"/>
            <a:ext cx="882015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8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6597650"/>
            <a:ext cx="8770938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62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54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D70C24E-EA55-4B1A-8F25-7879842C235A}" type="datetime1">
              <a:rPr lang="pt-BR" altLang="pt-BR"/>
              <a:pPr>
                <a:defRPr/>
              </a:pPr>
              <a:t>23/10/2017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40463A0-3DC7-4922-8DD0-0987676773B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12" r:id="rId1"/>
    <p:sldLayoutId id="2147485513" r:id="rId2"/>
    <p:sldLayoutId id="2147485526" r:id="rId3"/>
    <p:sldLayoutId id="2147485527" r:id="rId4"/>
    <p:sldLayoutId id="2147485528" r:id="rId5"/>
    <p:sldLayoutId id="2147485529" r:id="rId6"/>
    <p:sldLayoutId id="2147485530" r:id="rId7"/>
    <p:sldLayoutId id="2147485531" r:id="rId8"/>
    <p:sldLayoutId id="2147485532" r:id="rId9"/>
    <p:sldLayoutId id="2147485533" r:id="rId10"/>
    <p:sldLayoutId id="21474855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965920"/>
            <a:ext cx="87471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804248" y="6228601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FPA/CUT</a:t>
            </a:r>
            <a:endParaRPr lang="pt-BR" b="1" dirty="0"/>
          </a:p>
          <a:p>
            <a:pPr algn="ctr"/>
            <a:r>
              <a:rPr lang="pt-BR" dirty="0"/>
              <a:t>25/10/17</a:t>
            </a:r>
          </a:p>
        </p:txBody>
      </p:sp>
      <p:sp>
        <p:nvSpPr>
          <p:cNvPr id="19458" name="CaixaDeTexto 2"/>
          <p:cNvSpPr txBox="1">
            <a:spLocks noChangeArrowheads="1"/>
          </p:cNvSpPr>
          <p:nvPr/>
        </p:nvSpPr>
        <p:spPr bwMode="auto">
          <a:xfrm>
            <a:off x="0" y="214505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sz="4000" b="1" dirty="0"/>
              <a:t>GEOGRAFIA DA FOME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115616" y="932527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Como superamos a fome no Brasil</a:t>
            </a:r>
          </a:p>
          <a:p>
            <a:pPr algn="ctr"/>
            <a:r>
              <a:rPr lang="pt-BR" sz="3600" b="1" dirty="0"/>
              <a:t>E porque estamos retrocedendo</a:t>
            </a:r>
          </a:p>
        </p:txBody>
      </p:sp>
    </p:spTree>
    <p:extLst>
      <p:ext uri="{BB962C8B-B14F-4D97-AF65-F5344CB8AC3E}">
        <p14:creationId xmlns:p14="http://schemas.microsoft.com/office/powerpoint/2010/main" val="20102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D9F15DD-4DE7-4F7B-9FDF-BAE24E38D9A9}"/>
              </a:ext>
            </a:extLst>
          </p:cNvPr>
          <p:cNvSpPr txBox="1"/>
          <p:nvPr/>
        </p:nvSpPr>
        <p:spPr>
          <a:xfrm>
            <a:off x="251520" y="476672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Ampliação da Renda dos trabalhadores em especial a dos mais Pobres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56018CB-914E-4376-B0D6-D504C984076F}"/>
              </a:ext>
            </a:extLst>
          </p:cNvPr>
          <p:cNvSpPr txBox="1"/>
          <p:nvPr/>
        </p:nvSpPr>
        <p:spPr>
          <a:xfrm>
            <a:off x="683568" y="1988840"/>
            <a:ext cx="73448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/>
              <a:t>Política de Valorização do Salario Mínimo: mais de 72%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/>
              <a:t>Política de Formalização do Trabalho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/>
              <a:t>Ampliação  do acesso a direitos: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3200" b="1" dirty="0"/>
              <a:t>Aposentadoria Rural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3200" b="1" dirty="0"/>
              <a:t>Aposentadoria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3200" b="1" dirty="0"/>
              <a:t>BPC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/>
              <a:t>Bolsa Família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35488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D9F15DD-4DE7-4F7B-9FDF-BAE24E38D9A9}"/>
              </a:ext>
            </a:extLst>
          </p:cNvPr>
          <p:cNvSpPr txBox="1"/>
          <p:nvPr/>
        </p:nvSpPr>
        <p:spPr>
          <a:xfrm>
            <a:off x="251520" y="476672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Ampliação da Renda dos mais Pobres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56018CB-914E-4376-B0D6-D504C984076F}"/>
              </a:ext>
            </a:extLst>
          </p:cNvPr>
          <p:cNvSpPr txBox="1"/>
          <p:nvPr/>
        </p:nvSpPr>
        <p:spPr>
          <a:xfrm>
            <a:off x="683568" y="1988840"/>
            <a:ext cx="73448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/>
              <a:t>Política de Valorização do Salario Mínimo: mais de 72%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/>
              <a:t>Política de Formalização do Trabalho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/>
              <a:t>Ampliação  do acesso a direitos: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3200" b="1" dirty="0"/>
              <a:t>Aposentadoria Rural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3200" b="1" dirty="0"/>
              <a:t>Aposentadoria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3200" b="1" dirty="0"/>
              <a:t>BPC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/>
              <a:t>Bolsa Família</a:t>
            </a:r>
            <a:endParaRPr lang="pt-BR" sz="2800" b="1" dirty="0"/>
          </a:p>
        </p:txBody>
      </p:sp>
      <p:sp>
        <p:nvSpPr>
          <p:cNvPr id="6" name="Fluxograma: Dados 5">
            <a:extLst>
              <a:ext uri="{FF2B5EF4-FFF2-40B4-BE49-F238E27FC236}">
                <a16:creationId xmlns:a16="http://schemas.microsoft.com/office/drawing/2014/main" id="{E571F4AA-F9A8-43E0-B7A8-CAA757E28622}"/>
              </a:ext>
            </a:extLst>
          </p:cNvPr>
          <p:cNvSpPr/>
          <p:nvPr/>
        </p:nvSpPr>
        <p:spPr>
          <a:xfrm>
            <a:off x="1835696" y="44624"/>
            <a:ext cx="5256584" cy="6813376"/>
          </a:xfrm>
          <a:prstGeom prst="flowChartInputOutpu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C6EA959-6147-4295-A8FE-E2D2298579DA}"/>
              </a:ext>
            </a:extLst>
          </p:cNvPr>
          <p:cNvSpPr txBox="1"/>
          <p:nvPr/>
        </p:nvSpPr>
        <p:spPr>
          <a:xfrm>
            <a:off x="2555776" y="1988840"/>
            <a:ext cx="38164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</a:rPr>
              <a:t>Reforma Trabalhista e Terceirização</a:t>
            </a:r>
          </a:p>
          <a:p>
            <a:pPr algn="ctr"/>
            <a:r>
              <a:rPr lang="pt-BR" sz="3200" b="1" dirty="0">
                <a:solidFill>
                  <a:srgbClr val="FF0000"/>
                </a:solidFill>
              </a:rPr>
              <a:t>Reforma Previdenciária</a:t>
            </a:r>
          </a:p>
          <a:p>
            <a:pPr algn="ctr"/>
            <a:r>
              <a:rPr lang="pt-BR" sz="3200" b="1" dirty="0">
                <a:solidFill>
                  <a:srgbClr val="FF0000"/>
                </a:solidFill>
              </a:rPr>
              <a:t>Restrição de Acesso</a:t>
            </a:r>
          </a:p>
          <a:p>
            <a:pPr algn="ctr"/>
            <a:r>
              <a:rPr lang="pt-BR" sz="3200" b="1" dirty="0">
                <a:solidFill>
                  <a:srgbClr val="FF0000"/>
                </a:solidFill>
              </a:rPr>
              <a:t>Redução do Bolsa Família</a:t>
            </a:r>
          </a:p>
        </p:txBody>
      </p:sp>
    </p:spTree>
    <p:extLst>
      <p:ext uri="{BB962C8B-B14F-4D97-AF65-F5344CB8AC3E}">
        <p14:creationId xmlns:p14="http://schemas.microsoft.com/office/powerpoint/2010/main" val="2590859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965920"/>
            <a:ext cx="87471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CaixaDeTexto 2"/>
          <p:cNvSpPr txBox="1">
            <a:spLocks noChangeArrowheads="1"/>
          </p:cNvSpPr>
          <p:nvPr/>
        </p:nvSpPr>
        <p:spPr bwMode="auto">
          <a:xfrm>
            <a:off x="0" y="1340768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sz="4000" b="1" dirty="0"/>
              <a:t>Voltar ao </a:t>
            </a:r>
          </a:p>
          <a:p>
            <a:pPr algn="ctr"/>
            <a:r>
              <a:rPr lang="pt-BR" altLang="pt-BR" sz="4000" b="1" dirty="0"/>
              <a:t>MAPA DA FOME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115616" y="404664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/>
              <a:t>Quais os riscos?</a:t>
            </a:r>
          </a:p>
        </p:txBody>
      </p:sp>
    </p:spTree>
    <p:extLst>
      <p:ext uri="{BB962C8B-B14F-4D97-AF65-F5344CB8AC3E}">
        <p14:creationId xmlns:p14="http://schemas.microsoft.com/office/powerpoint/2010/main" val="105668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3085" y="1294414"/>
            <a:ext cx="10056826" cy="4982561"/>
          </a:xfrm>
          <a:prstGeom prst="rect">
            <a:avLst/>
          </a:prstGeom>
        </p:spPr>
      </p:pic>
      <p:sp>
        <p:nvSpPr>
          <p:cNvPr id="2124803" name="Text Box 5"/>
          <p:cNvSpPr txBox="1">
            <a:spLocks noChangeArrowheads="1"/>
          </p:cNvSpPr>
          <p:nvPr/>
        </p:nvSpPr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800" i="1" dirty="0">
                <a:latin typeface="Arial" charset="0"/>
              </a:rPr>
              <a:t>Fonte: PNAD/IBGE – 2014.</a:t>
            </a:r>
          </a:p>
          <a:p>
            <a:r>
              <a:rPr lang="pt-BR" altLang="pt-BR" sz="800" i="1" dirty="0">
                <a:latin typeface="Arial" charset="0"/>
              </a:rPr>
              <a:t>Elaboração: </a:t>
            </a:r>
            <a:r>
              <a:rPr lang="pt-BR" altLang="pt-BR" sz="800" i="1" dirty="0">
                <a:solidFill>
                  <a:srgbClr val="000000"/>
                </a:solidFill>
                <a:latin typeface="Arial" charset="0"/>
              </a:rPr>
              <a:t>CGEPR/SPPS/MTPS.</a:t>
            </a:r>
            <a:endParaRPr lang="pt-BR" altLang="pt-BR" sz="800" i="1" dirty="0">
              <a:latin typeface="Arial" charset="0"/>
            </a:endParaRPr>
          </a:p>
          <a:p>
            <a:r>
              <a:rPr lang="pt-BR" altLang="pt-BR" sz="800" i="1" dirty="0">
                <a:latin typeface="Arial" charset="0"/>
              </a:rPr>
              <a:t>Obs.: Foram considerados apenas os habitantes de domicílios onde todos os moradores declararam a integralidade de seus rendimentos. </a:t>
            </a:r>
          </a:p>
          <a:p>
            <a:r>
              <a:rPr lang="pt-BR" altLang="pt-BR" sz="800" i="1" dirty="0">
                <a:latin typeface="Arial" charset="0"/>
              </a:rPr>
              <a:t>* Linha de Pobreza = ½ salário mínimo.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pt-BR" sz="3200" b="1" dirty="0">
                <a:solidFill>
                  <a:srgbClr val="000000"/>
                </a:solidFill>
              </a:rPr>
              <a:t>Com a ampliação da cobertura e dos benefícios, a Previdência Social foi decisiva para a redução da pobreza no Brasil - 2014</a:t>
            </a:r>
          </a:p>
        </p:txBody>
      </p:sp>
    </p:spTree>
    <p:extLst>
      <p:ext uri="{BB962C8B-B14F-4D97-AF65-F5344CB8AC3E}">
        <p14:creationId xmlns:p14="http://schemas.microsoft.com/office/powerpoint/2010/main" val="1226803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900113" y="593725"/>
            <a:ext cx="7559675" cy="1322388"/>
            <a:chOff x="1115869" y="5421580"/>
            <a:chExt cx="20785622" cy="1323413"/>
          </a:xfrm>
        </p:grpSpPr>
        <p:sp>
          <p:nvSpPr>
            <p:cNvPr id="30725" name="Retângulo 2"/>
            <p:cNvSpPr>
              <a:spLocks noChangeArrowheads="1"/>
            </p:cNvSpPr>
            <p:nvPr/>
          </p:nvSpPr>
          <p:spPr bwMode="auto">
            <a:xfrm>
              <a:off x="1115869" y="5421580"/>
              <a:ext cx="20785622" cy="132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3" tIns="45707" rIns="91413" bIns="45707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4000" b="1"/>
                <a:t>Bolsa Família</a:t>
              </a:r>
              <a:r>
                <a:rPr lang="pt-BR" altLang="pt-BR" sz="4000" b="1">
                  <a:solidFill>
                    <a:srgbClr val="FFDD21"/>
                  </a:solidFill>
                </a:rPr>
                <a:t>        </a:t>
              </a:r>
              <a:r>
                <a:rPr lang="pt-BR" altLang="pt-BR" sz="4000" b="1"/>
                <a:t>Programa Saúde</a:t>
              </a:r>
            </a:p>
            <a:p>
              <a:pPr algn="ctr"/>
              <a:r>
                <a:rPr lang="pt-BR" altLang="pt-BR" sz="4000" b="1"/>
                <a:t>                  da Família</a:t>
              </a:r>
            </a:p>
          </p:txBody>
        </p:sp>
        <p:sp>
          <p:nvSpPr>
            <p:cNvPr id="4" name="Cruz 3"/>
            <p:cNvSpPr>
              <a:spLocks/>
            </p:cNvSpPr>
            <p:nvPr/>
          </p:nvSpPr>
          <p:spPr>
            <a:xfrm>
              <a:off x="9588126" y="5548678"/>
              <a:ext cx="1427321" cy="519515"/>
            </a:xfrm>
            <a:prstGeom prst="plus">
              <a:avLst>
                <a:gd name="adj" fmla="val 29956"/>
              </a:avLst>
            </a:prstGeom>
            <a:solidFill>
              <a:srgbClr val="9C070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3" tIns="45707" rIns="91413" bIns="45707" anchor="ctr"/>
            <a:lstStyle/>
            <a:p>
              <a:pPr algn="ctr">
                <a:defRPr/>
              </a:pPr>
              <a:endParaRPr lang="pt-BR" sz="2000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</p:grp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225550" y="4492625"/>
            <a:ext cx="65865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7" rIns="91413" bIns="4570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sz="4400" b="1">
                <a:latin typeface="Futura Md BT" pitchFamily="34" charset="0"/>
              </a:rPr>
              <a:t>58%</a:t>
            </a:r>
            <a:r>
              <a:rPr lang="pt-BR" altLang="pt-BR" sz="4000" b="1">
                <a:latin typeface="Futura Md BT" pitchFamily="34" charset="0"/>
              </a:rPr>
              <a:t> </a:t>
            </a:r>
            <a:r>
              <a:rPr lang="pt-BR" altLang="pt-BR" sz="4000" b="1"/>
              <a:t>de redução da </a:t>
            </a:r>
          </a:p>
          <a:p>
            <a:pPr algn="ctr"/>
            <a:r>
              <a:rPr lang="pt-BR" altLang="pt-BR" sz="4000" b="1"/>
              <a:t>mortalidade por desnutrição</a:t>
            </a: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370013" y="2547938"/>
            <a:ext cx="65865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7" rIns="91413" bIns="4570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sz="4400" b="1">
                <a:latin typeface="Futura Md BT" pitchFamily="34" charset="0"/>
              </a:rPr>
              <a:t>46%</a:t>
            </a:r>
            <a:r>
              <a:rPr lang="pt-BR" altLang="pt-BR" sz="4000" b="1">
                <a:latin typeface="Futura Md BT" pitchFamily="34" charset="0"/>
              </a:rPr>
              <a:t> </a:t>
            </a:r>
            <a:r>
              <a:rPr lang="pt-BR" altLang="pt-BR" sz="4000" b="1"/>
              <a:t>de</a:t>
            </a:r>
            <a:r>
              <a:rPr lang="pt-BR" altLang="pt-BR" sz="4000" b="1">
                <a:solidFill>
                  <a:srgbClr val="FFFFFF"/>
                </a:solidFill>
              </a:rPr>
              <a:t> </a:t>
            </a:r>
            <a:r>
              <a:rPr lang="pt-BR" altLang="pt-BR" sz="4000" b="1"/>
              <a:t>diminuição da </a:t>
            </a:r>
          </a:p>
          <a:p>
            <a:pPr algn="ctr"/>
            <a:r>
              <a:rPr lang="pt-BR" altLang="pt-BR" sz="4000" b="1"/>
              <a:t>mortalidade por diarréia</a:t>
            </a:r>
          </a:p>
        </p:txBody>
      </p:sp>
    </p:spTree>
    <p:extLst>
      <p:ext uri="{BB962C8B-B14F-4D97-AF65-F5344CB8AC3E}">
        <p14:creationId xmlns:p14="http://schemas.microsoft.com/office/powerpoint/2010/main" val="20812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  <p:bldP spid="6" grpId="1"/>
      <p:bldP spid="6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tângulo 1"/>
          <p:cNvSpPr>
            <a:spLocks noChangeArrowheads="1"/>
          </p:cNvSpPr>
          <p:nvPr/>
        </p:nvSpPr>
        <p:spPr bwMode="auto">
          <a:xfrm>
            <a:off x="0" y="-17463"/>
            <a:ext cx="9109075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545" tIns="17273" rIns="34545" bIns="1727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sz="3400" b="1" dirty="0"/>
              <a:t>Prevalência de Déficit de Estatura </a:t>
            </a:r>
          </a:p>
          <a:p>
            <a:pPr algn="ctr"/>
            <a:r>
              <a:rPr lang="pt-BR" altLang="pt-BR" sz="3400" b="1" dirty="0"/>
              <a:t> Desnutrição Crônica</a:t>
            </a:r>
            <a:r>
              <a:rPr lang="pt-BR" altLang="pt-BR" sz="3600" b="1" dirty="0"/>
              <a:t> </a:t>
            </a:r>
            <a:r>
              <a:rPr lang="pt-BR" altLang="pt-BR" sz="2400" b="1" dirty="0"/>
              <a:t>(%)</a:t>
            </a:r>
          </a:p>
        </p:txBody>
      </p:sp>
      <p:sp>
        <p:nvSpPr>
          <p:cNvPr id="31747" name="Retângulo 12"/>
          <p:cNvSpPr>
            <a:spLocks noChangeArrowheads="1"/>
          </p:cNvSpPr>
          <p:nvPr/>
        </p:nvSpPr>
        <p:spPr bwMode="auto">
          <a:xfrm>
            <a:off x="0" y="1379538"/>
            <a:ext cx="91090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545" tIns="17273" rIns="34545" bIns="1727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sz="2800" b="1"/>
              <a:t>Painel longitudinal com cerca de 360 mil crianças</a:t>
            </a:r>
          </a:p>
        </p:txBody>
      </p:sp>
      <p:sp>
        <p:nvSpPr>
          <p:cNvPr id="31748" name="Retângulo 13"/>
          <p:cNvSpPr>
            <a:spLocks noChangeArrowheads="1"/>
          </p:cNvSpPr>
          <p:nvPr/>
        </p:nvSpPr>
        <p:spPr bwMode="auto">
          <a:xfrm>
            <a:off x="179388" y="6505575"/>
            <a:ext cx="3424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pt-BR" altLang="pt-BR" sz="1400"/>
              <a:t>Fonte: Ministério da Saúde, elaboração MDS</a:t>
            </a:r>
          </a:p>
        </p:txBody>
      </p:sp>
      <p:graphicFrame>
        <p:nvGraphicFramePr>
          <p:cNvPr id="15" name="Gráfico 14"/>
          <p:cNvGraphicFramePr>
            <a:graphicFrameLocks noGrp="1"/>
          </p:cNvGraphicFramePr>
          <p:nvPr/>
        </p:nvGraphicFramePr>
        <p:xfrm>
          <a:off x="1421905" y="2348880"/>
          <a:ext cx="6264695" cy="4090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Seta para a direita 15"/>
          <p:cNvSpPr/>
          <p:nvPr/>
        </p:nvSpPr>
        <p:spPr>
          <a:xfrm rot="5400000">
            <a:off x="4916570" y="4509120"/>
            <a:ext cx="1080120" cy="1224136"/>
          </a:xfrm>
          <a:prstGeom prst="rightArrow">
            <a:avLst>
              <a:gd name="adj1" fmla="val 57115"/>
              <a:gd name="adj2" fmla="val 63743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pt-BR" b="1" dirty="0"/>
              <a:t>51%</a:t>
            </a:r>
          </a:p>
        </p:txBody>
      </p:sp>
    </p:spTree>
    <p:extLst>
      <p:ext uri="{BB962C8B-B14F-4D97-AF65-F5344CB8AC3E}">
        <p14:creationId xmlns:p14="http://schemas.microsoft.com/office/powerpoint/2010/main" val="6965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965920"/>
            <a:ext cx="87471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804248" y="6228601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FPA/CUT</a:t>
            </a:r>
            <a:endParaRPr lang="pt-BR" b="1" dirty="0"/>
          </a:p>
          <a:p>
            <a:pPr algn="ctr"/>
            <a:r>
              <a:rPr lang="pt-BR" dirty="0"/>
              <a:t>25/10/17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115616" y="932527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Sem reverter este quadro viveremos uma dupla tragédia:</a:t>
            </a:r>
          </a:p>
          <a:p>
            <a:pPr algn="ctr"/>
            <a:r>
              <a:rPr lang="pt-BR" sz="3600" b="1" dirty="0"/>
              <a:t>FOME e OBESIDADE</a:t>
            </a:r>
          </a:p>
        </p:txBody>
      </p:sp>
    </p:spTree>
    <p:extLst>
      <p:ext uri="{BB962C8B-B14F-4D97-AF65-F5344CB8AC3E}">
        <p14:creationId xmlns:p14="http://schemas.microsoft.com/office/powerpoint/2010/main" val="3463234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1579339"/>
            <a:ext cx="8769350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2"/>
          <p:cNvSpPr txBox="1">
            <a:spLocks noChangeArrowheads="1"/>
          </p:cNvSpPr>
          <p:nvPr/>
        </p:nvSpPr>
        <p:spPr bwMode="auto">
          <a:xfrm>
            <a:off x="0" y="68431"/>
            <a:ext cx="9144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sz="3600" b="1" dirty="0"/>
              <a:t>Brasil sai do </a:t>
            </a:r>
          </a:p>
          <a:p>
            <a:pPr algn="ctr"/>
            <a:r>
              <a:rPr lang="pt-BR" altLang="pt-BR" sz="3600" b="1" dirty="0"/>
              <a:t>MAPA da FOME da FAO 2014</a:t>
            </a:r>
          </a:p>
          <a:p>
            <a:pPr algn="ctr"/>
            <a:r>
              <a:rPr lang="pt-BR" altLang="pt-BR" sz="3600" b="1" dirty="0"/>
              <a:t>Referência Mundial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4355976" y="5283785"/>
            <a:ext cx="3456384" cy="1169551"/>
            <a:chOff x="3419873" y="5282634"/>
            <a:chExt cx="3456384" cy="1169551"/>
          </a:xfrm>
        </p:grpSpPr>
        <p:sp>
          <p:nvSpPr>
            <p:cNvPr id="14" name="CaixaDeTexto 13"/>
            <p:cNvSpPr txBox="1">
              <a:spLocks noChangeArrowheads="1"/>
            </p:cNvSpPr>
            <p:nvPr/>
          </p:nvSpPr>
          <p:spPr bwMode="auto">
            <a:xfrm>
              <a:off x="3419873" y="5282634"/>
              <a:ext cx="3456384" cy="1169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1000" dirty="0"/>
                <a:t>Legenda:</a:t>
              </a:r>
            </a:p>
            <a:p>
              <a:r>
                <a:rPr lang="pt-BR" altLang="pt-BR" sz="1000" dirty="0"/>
                <a:t>Muito baixa Subalimentação:     &lt; 5%</a:t>
              </a:r>
            </a:p>
            <a:p>
              <a:r>
                <a:rPr lang="pt-BR" altLang="pt-BR" sz="1000" dirty="0"/>
                <a:t>Moderadamente baixa:               ≥ 5% até 14,9%</a:t>
              </a:r>
            </a:p>
            <a:p>
              <a:r>
                <a:rPr lang="pt-BR" altLang="pt-BR" sz="1000" dirty="0"/>
                <a:t>Moderadamente alta:                  ≥ 15% até 24,9%</a:t>
              </a:r>
            </a:p>
            <a:p>
              <a:r>
                <a:rPr lang="pt-BR" altLang="pt-BR" sz="1000" dirty="0"/>
                <a:t>Alta:                                                ≥ 25% até 34,9%</a:t>
              </a:r>
            </a:p>
            <a:p>
              <a:r>
                <a:rPr lang="pt-BR" altLang="pt-BR" sz="1000" dirty="0"/>
                <a:t>Muito Alta:                                     ≥ 35%</a:t>
              </a:r>
            </a:p>
            <a:p>
              <a:r>
                <a:rPr lang="pt-BR" altLang="pt-BR" sz="1000" dirty="0"/>
                <a:t>Sem informação</a:t>
              </a:r>
            </a:p>
          </p:txBody>
        </p:sp>
        <p:sp>
          <p:nvSpPr>
            <p:cNvPr id="15" name="Retângulo 14"/>
            <p:cNvSpPr/>
            <p:nvPr/>
          </p:nvSpPr>
          <p:spPr bwMode="auto">
            <a:xfrm>
              <a:off x="6372076" y="5517802"/>
              <a:ext cx="215900" cy="714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0000"/>
                </a:solidFill>
              </a:endParaRPr>
            </a:p>
          </p:txBody>
        </p:sp>
        <p:sp>
          <p:nvSpPr>
            <p:cNvPr id="16" name="Retângulo 15"/>
            <p:cNvSpPr/>
            <p:nvPr/>
          </p:nvSpPr>
          <p:spPr bwMode="auto">
            <a:xfrm>
              <a:off x="6372076" y="5660231"/>
              <a:ext cx="215900" cy="7302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0000"/>
                </a:solidFill>
              </a:endParaRPr>
            </a:p>
          </p:txBody>
        </p:sp>
        <p:sp>
          <p:nvSpPr>
            <p:cNvPr id="17" name="Retângulo 16"/>
            <p:cNvSpPr/>
            <p:nvPr/>
          </p:nvSpPr>
          <p:spPr bwMode="auto">
            <a:xfrm>
              <a:off x="6372076" y="5876255"/>
              <a:ext cx="215900" cy="7302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0000"/>
                </a:solidFill>
              </a:endParaRPr>
            </a:p>
          </p:txBody>
        </p:sp>
        <p:sp>
          <p:nvSpPr>
            <p:cNvPr id="18" name="Retângulo 17"/>
            <p:cNvSpPr/>
            <p:nvPr/>
          </p:nvSpPr>
          <p:spPr bwMode="auto">
            <a:xfrm>
              <a:off x="6372076" y="6155758"/>
              <a:ext cx="215900" cy="714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0000"/>
                </a:solidFill>
              </a:endParaRPr>
            </a:p>
          </p:txBody>
        </p:sp>
        <p:sp>
          <p:nvSpPr>
            <p:cNvPr id="25" name="Retângulo 24"/>
            <p:cNvSpPr/>
            <p:nvPr/>
          </p:nvSpPr>
          <p:spPr bwMode="auto">
            <a:xfrm>
              <a:off x="6372076" y="6020271"/>
              <a:ext cx="215900" cy="7302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0000"/>
                </a:solidFill>
              </a:endParaRPr>
            </a:p>
          </p:txBody>
        </p:sp>
        <p:sp>
          <p:nvSpPr>
            <p:cNvPr id="26" name="Retângulo 25"/>
            <p:cNvSpPr/>
            <p:nvPr/>
          </p:nvSpPr>
          <p:spPr bwMode="auto">
            <a:xfrm>
              <a:off x="6372076" y="6316096"/>
              <a:ext cx="215900" cy="714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301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7985125" y="4640263"/>
            <a:ext cx="936625" cy="5762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1507" name="Título 1"/>
          <p:cNvSpPr txBox="1">
            <a:spLocks/>
          </p:cNvSpPr>
          <p:nvPr/>
        </p:nvSpPr>
        <p:spPr bwMode="auto">
          <a:xfrm>
            <a:off x="0" y="1337271"/>
            <a:ext cx="91440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altLang="pt-BR" sz="2000" b="1" dirty="0"/>
              <a:t>BRASIL - POPULAÇÃO EM SUBALIMENTAÇÃO</a:t>
            </a:r>
            <a:r>
              <a:rPr lang="pt-BR" altLang="pt-BR" sz="2000" dirty="0"/>
              <a:t> (%)</a:t>
            </a:r>
            <a:r>
              <a:rPr lang="pt-BR" altLang="pt-BR" sz="4000" b="1" dirty="0"/>
              <a:t> </a:t>
            </a:r>
          </a:p>
        </p:txBody>
      </p:sp>
      <p:sp>
        <p:nvSpPr>
          <p:cNvPr id="21508" name="Título 1"/>
          <p:cNvSpPr txBox="1">
            <a:spLocks/>
          </p:cNvSpPr>
          <p:nvPr/>
        </p:nvSpPr>
        <p:spPr bwMode="auto">
          <a:xfrm>
            <a:off x="107504" y="6468211"/>
            <a:ext cx="4681537" cy="27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1200" dirty="0"/>
              <a:t>Fonte: FAO, 2014 – elaboração  SAGI/MDS.</a:t>
            </a:r>
          </a:p>
        </p:txBody>
      </p:sp>
      <p:sp>
        <p:nvSpPr>
          <p:cNvPr id="21509" name="CaixaDeTexto 32"/>
          <p:cNvSpPr txBox="1">
            <a:spLocks noChangeArrowheads="1"/>
          </p:cNvSpPr>
          <p:nvPr/>
        </p:nvSpPr>
        <p:spPr bwMode="auto">
          <a:xfrm>
            <a:off x="0" y="-26988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sz="3400" b="1" dirty="0"/>
              <a:t>Brasil fora do MAPA da FOME</a:t>
            </a:r>
          </a:p>
        </p:txBody>
      </p:sp>
      <p:grpSp>
        <p:nvGrpSpPr>
          <p:cNvPr id="2" name="Grupo 35"/>
          <p:cNvGrpSpPr>
            <a:grpSpLocks/>
          </p:cNvGrpSpPr>
          <p:nvPr/>
        </p:nvGrpSpPr>
        <p:grpSpPr bwMode="auto">
          <a:xfrm>
            <a:off x="4583113" y="2282825"/>
            <a:ext cx="3468687" cy="2835275"/>
            <a:chOff x="4600800" y="1772816"/>
            <a:chExt cx="3467947" cy="2835384"/>
          </a:xfrm>
        </p:grpSpPr>
        <p:cxnSp>
          <p:nvCxnSpPr>
            <p:cNvPr id="37" name="Conector reto 36"/>
            <p:cNvCxnSpPr/>
            <p:nvPr/>
          </p:nvCxnSpPr>
          <p:spPr>
            <a:xfrm flipV="1">
              <a:off x="4600800" y="2133193"/>
              <a:ext cx="0" cy="2475007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aixaDeTexto 37"/>
            <p:cNvSpPr txBox="1">
              <a:spLocks noChangeArrowheads="1"/>
            </p:cNvSpPr>
            <p:nvPr/>
          </p:nvSpPr>
          <p:spPr bwMode="auto">
            <a:xfrm>
              <a:off x="6084795" y="1772816"/>
              <a:ext cx="1393528" cy="954125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pt-BR" altLang="pt-BR" sz="2800" b="1">
                  <a:solidFill>
                    <a:srgbClr val="FFFFFF"/>
                  </a:solidFill>
                </a:rPr>
                <a:t>82% de</a:t>
              </a:r>
            </a:p>
            <a:p>
              <a:pPr algn="ctr">
                <a:defRPr/>
              </a:pPr>
              <a:r>
                <a:rPr lang="pt-BR" altLang="pt-BR" sz="2800" b="1">
                  <a:solidFill>
                    <a:srgbClr val="FFFFFF"/>
                  </a:solidFill>
                </a:rPr>
                <a:t>redução</a:t>
              </a:r>
            </a:p>
          </p:txBody>
        </p:sp>
        <p:cxnSp>
          <p:nvCxnSpPr>
            <p:cNvPr id="39" name="Conector reto 38"/>
            <p:cNvCxnSpPr/>
            <p:nvPr/>
          </p:nvCxnSpPr>
          <p:spPr>
            <a:xfrm>
              <a:off x="4600800" y="2133193"/>
              <a:ext cx="3467947" cy="1800294"/>
            </a:xfrm>
            <a:prstGeom prst="line">
              <a:avLst/>
            </a:prstGeom>
            <a:ln w="76200">
              <a:solidFill>
                <a:srgbClr val="FF0000"/>
              </a:solidFill>
              <a:prstDash val="solid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11" name="CaixaDeTexto 1"/>
          <p:cNvSpPr txBox="1">
            <a:spLocks noChangeArrowheads="1"/>
          </p:cNvSpPr>
          <p:nvPr/>
        </p:nvSpPr>
        <p:spPr bwMode="auto">
          <a:xfrm>
            <a:off x="8086725" y="4729163"/>
            <a:ext cx="719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pt-BR" altLang="pt-BR" sz="2000" b="1"/>
              <a:t>1,7%</a:t>
            </a: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0036462"/>
              </p:ext>
            </p:extLst>
          </p:nvPr>
        </p:nvGraphicFramePr>
        <p:xfrm>
          <a:off x="749111" y="1782762"/>
          <a:ext cx="7524836" cy="4454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84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tângulo 3"/>
          <p:cNvSpPr>
            <a:spLocks noChangeArrowheads="1"/>
          </p:cNvSpPr>
          <p:nvPr/>
        </p:nvSpPr>
        <p:spPr bwMode="auto">
          <a:xfrm>
            <a:off x="323850" y="1341438"/>
            <a:ext cx="87122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pt-BR" altLang="pt-BR" sz="2400" dirty="0"/>
              <a:t>Prioridade política da agenda de erradicação da fome e da desnutrição</a:t>
            </a:r>
          </a:p>
          <a:p>
            <a:pPr>
              <a:buFont typeface="Wingdings" pitchFamily="2" charset="2"/>
              <a:buChar char="Ø"/>
            </a:pPr>
            <a:endParaRPr lang="pt-BR" altLang="pt-BR" sz="2400" dirty="0"/>
          </a:p>
          <a:p>
            <a:pPr>
              <a:buFont typeface="Wingdings" pitchFamily="2" charset="2"/>
              <a:buChar char="Ø"/>
            </a:pPr>
            <a:r>
              <a:rPr lang="pt-BR" altLang="pt-BR" sz="2400" dirty="0"/>
              <a:t>Aumento de 10% na disponibilidade de calorias em 10 anos e Fortalecimento da Agricultura Familiar	</a:t>
            </a:r>
          </a:p>
          <a:p>
            <a:r>
              <a:rPr lang="pt-BR" altLang="pt-BR" sz="2400" dirty="0"/>
              <a:t>	</a:t>
            </a:r>
          </a:p>
          <a:p>
            <a:pPr>
              <a:buFont typeface="Wingdings" pitchFamily="2" charset="2"/>
              <a:buChar char="Ø"/>
            </a:pPr>
            <a:r>
              <a:rPr lang="pt-BR" altLang="pt-BR" sz="2400" dirty="0"/>
              <a:t>Aumento da renda dos mais pobres (Bolsa família, Salário Mínimo, </a:t>
            </a:r>
            <a:r>
              <a:rPr lang="pt-BR" altLang="pt-BR" sz="2400" dirty="0" err="1"/>
              <a:t>etc</a:t>
            </a:r>
            <a:r>
              <a:rPr lang="pt-BR" altLang="pt-BR" sz="2400" dirty="0"/>
              <a:t>)</a:t>
            </a:r>
          </a:p>
          <a:p>
            <a:endParaRPr lang="pt-BR" altLang="pt-BR" sz="2400" dirty="0"/>
          </a:p>
          <a:p>
            <a:pPr>
              <a:buFont typeface="Wingdings" pitchFamily="2" charset="2"/>
              <a:buChar char="Ø"/>
            </a:pPr>
            <a:r>
              <a:rPr lang="pt-BR" altLang="pt-BR" sz="2400" dirty="0"/>
              <a:t>Acesso fora de casa (Merenda escolar, PAA, outros)</a:t>
            </a:r>
          </a:p>
          <a:p>
            <a:endParaRPr lang="pt-BR" altLang="pt-BR" sz="2400" dirty="0"/>
          </a:p>
          <a:p>
            <a:pPr>
              <a:buFont typeface="Wingdings" pitchFamily="2" charset="2"/>
              <a:buChar char="Ø"/>
            </a:pPr>
            <a:r>
              <a:rPr lang="pt-BR" altLang="pt-BR" sz="2400" dirty="0"/>
              <a:t>Governança, transparência e participação da sociedade, com a recriação do CONSEA – Conselho Nacional de Segurança Alimentar e Nutricional</a:t>
            </a:r>
          </a:p>
        </p:txBody>
      </p:sp>
      <p:sp>
        <p:nvSpPr>
          <p:cNvPr id="22531" name="CaixaDeTexto 4"/>
          <p:cNvSpPr txBox="1">
            <a:spLocks noChangeArrowheads="1"/>
          </p:cNvSpPr>
          <p:nvPr/>
        </p:nvSpPr>
        <p:spPr bwMode="auto">
          <a:xfrm>
            <a:off x="0" y="-26988"/>
            <a:ext cx="91440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sz="3400" b="1" dirty="0"/>
              <a:t>Relatório FAO 2014 destaca estratégia de </a:t>
            </a:r>
          </a:p>
          <a:p>
            <a:pPr algn="ctr"/>
            <a:r>
              <a:rPr lang="pt-BR" altLang="pt-BR" sz="3400" b="1" dirty="0"/>
              <a:t>combate à fome</a:t>
            </a:r>
          </a:p>
        </p:txBody>
      </p:sp>
    </p:spTree>
    <p:extLst>
      <p:ext uri="{BB962C8B-B14F-4D97-AF65-F5344CB8AC3E}">
        <p14:creationId xmlns:p14="http://schemas.microsoft.com/office/powerpoint/2010/main" val="13530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3E26E57-58BF-48B1-BFFB-FEE1A0E66FEC}"/>
              </a:ext>
            </a:extLst>
          </p:cNvPr>
          <p:cNvSpPr txBox="1"/>
          <p:nvPr/>
        </p:nvSpPr>
        <p:spPr>
          <a:xfrm>
            <a:off x="323528" y="548680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200" b="1" dirty="0"/>
              <a:t>Prioridade política da agenda de erradicação da fome e da desnutrição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C5F2EA8-ECD5-42D3-BF9A-7A79C63D7D01}"/>
              </a:ext>
            </a:extLst>
          </p:cNvPr>
          <p:cNvSpPr txBox="1"/>
          <p:nvPr/>
        </p:nvSpPr>
        <p:spPr>
          <a:xfrm>
            <a:off x="251520" y="1844824"/>
            <a:ext cx="849694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Agenda do Governo foi pautada desde o primeiro dia pela superação da Fome e aumento da produção de alimentos: Fome Zero</a:t>
            </a:r>
          </a:p>
          <a:p>
            <a:pPr marL="285750" indent="-285750">
              <a:buFontTx/>
              <a:buChar char="-"/>
            </a:pPr>
            <a:endParaRPr lang="pt-BR" sz="1050" dirty="0"/>
          </a:p>
          <a:p>
            <a:pPr marL="285750" indent="-285750">
              <a:buFontTx/>
              <a:buChar char="-"/>
            </a:pPr>
            <a:r>
              <a:rPr lang="pt-BR" sz="2800" dirty="0"/>
              <a:t>Bolsa Família</a:t>
            </a:r>
          </a:p>
          <a:p>
            <a:pPr marL="285750" indent="-285750">
              <a:buFontTx/>
              <a:buChar char="-"/>
            </a:pPr>
            <a:r>
              <a:rPr lang="pt-BR" sz="2800" dirty="0"/>
              <a:t>Ministério Desenvolvimento Social e </a:t>
            </a:r>
            <a:r>
              <a:rPr lang="pt-BR" sz="2800" b="1" dirty="0"/>
              <a:t>Combate a Fome </a:t>
            </a:r>
            <a:endParaRPr lang="pt-BR" sz="2800" dirty="0"/>
          </a:p>
          <a:p>
            <a:pPr marL="285750" indent="-285750">
              <a:buFontTx/>
              <a:buChar char="-"/>
            </a:pPr>
            <a:r>
              <a:rPr lang="pt-BR" sz="2800" dirty="0"/>
              <a:t>Programa de Aquisição de Alimentos</a:t>
            </a:r>
          </a:p>
          <a:p>
            <a:pPr marL="285750" indent="-285750">
              <a:buFontTx/>
              <a:buChar char="-"/>
            </a:pPr>
            <a:r>
              <a:rPr lang="pt-BR" sz="2800" dirty="0"/>
              <a:t>Política de Segurança Alimentar</a:t>
            </a:r>
          </a:p>
          <a:p>
            <a:pPr marL="285750" indent="-285750">
              <a:buFontTx/>
              <a:buChar char="-"/>
            </a:pPr>
            <a:r>
              <a:rPr lang="pt-BR" sz="2800" dirty="0"/>
              <a:t>Conceito de Direito a Alimentação</a:t>
            </a:r>
          </a:p>
          <a:p>
            <a:pPr marL="285750" indent="-285750">
              <a:buFontTx/>
              <a:buChar char="-"/>
            </a:pPr>
            <a:endParaRPr lang="pt-BR" sz="2800" dirty="0"/>
          </a:p>
          <a:p>
            <a:pPr algn="ctr"/>
            <a:r>
              <a:rPr lang="pt-BR" sz="3600" b="1" dirty="0"/>
              <a:t>Colocamos o Pobre no Orçamento</a:t>
            </a:r>
          </a:p>
        </p:txBody>
      </p:sp>
    </p:spTree>
    <p:extLst>
      <p:ext uri="{BB962C8B-B14F-4D97-AF65-F5344CB8AC3E}">
        <p14:creationId xmlns:p14="http://schemas.microsoft.com/office/powerpoint/2010/main" val="134795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3E26E57-58BF-48B1-BFFB-FEE1A0E66FEC}"/>
              </a:ext>
            </a:extLst>
          </p:cNvPr>
          <p:cNvSpPr txBox="1"/>
          <p:nvPr/>
        </p:nvSpPr>
        <p:spPr>
          <a:xfrm>
            <a:off x="323528" y="548680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200" b="1" dirty="0"/>
              <a:t>Prioridade política da agenda de erradicação da fome e da desnutrição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C5F2EA8-ECD5-42D3-BF9A-7A79C63D7D01}"/>
              </a:ext>
            </a:extLst>
          </p:cNvPr>
          <p:cNvSpPr txBox="1"/>
          <p:nvPr/>
        </p:nvSpPr>
        <p:spPr>
          <a:xfrm>
            <a:off x="251520" y="1844824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Agenda do Governo foi pautada pela superação da Fome e aumento da produção de alimentos: Fome Zero</a:t>
            </a:r>
          </a:p>
          <a:p>
            <a:pPr marL="285750" indent="-285750">
              <a:buFontTx/>
              <a:buChar char="-"/>
            </a:pPr>
            <a:endParaRPr lang="pt-BR" sz="2800" dirty="0"/>
          </a:p>
          <a:p>
            <a:pPr marL="285750" indent="-285750">
              <a:buFontTx/>
              <a:buChar char="-"/>
            </a:pPr>
            <a:r>
              <a:rPr lang="pt-BR" sz="2800" dirty="0"/>
              <a:t>Bolsa Família</a:t>
            </a:r>
          </a:p>
          <a:p>
            <a:pPr marL="285750" indent="-285750">
              <a:buFontTx/>
              <a:buChar char="-"/>
            </a:pPr>
            <a:r>
              <a:rPr lang="pt-BR" sz="2800" dirty="0"/>
              <a:t>Ministério Desenvolvimento Social e </a:t>
            </a:r>
            <a:r>
              <a:rPr lang="pt-BR" sz="2800" b="1" dirty="0"/>
              <a:t>Combate a Fome </a:t>
            </a:r>
            <a:endParaRPr lang="pt-BR" sz="2800" dirty="0"/>
          </a:p>
          <a:p>
            <a:pPr marL="285750" indent="-285750">
              <a:buFontTx/>
              <a:buChar char="-"/>
            </a:pPr>
            <a:r>
              <a:rPr lang="pt-BR" sz="2800" dirty="0"/>
              <a:t>Programa de Aquisição de Alimentos</a:t>
            </a:r>
          </a:p>
          <a:p>
            <a:pPr marL="285750" indent="-285750">
              <a:buFontTx/>
              <a:buChar char="-"/>
            </a:pPr>
            <a:r>
              <a:rPr lang="pt-BR" sz="2800" dirty="0"/>
              <a:t>Política de Segurança Alimentar</a:t>
            </a:r>
          </a:p>
          <a:p>
            <a:pPr marL="285750" indent="-285750">
              <a:buFontTx/>
              <a:buChar char="-"/>
            </a:pPr>
            <a:r>
              <a:rPr lang="pt-BR" sz="2800" dirty="0"/>
              <a:t>Conceito de Direito a Alimentação</a:t>
            </a:r>
          </a:p>
          <a:p>
            <a:pPr marL="285750" indent="-285750">
              <a:buFontTx/>
              <a:buChar char="-"/>
            </a:pPr>
            <a:endParaRPr lang="pt-BR" sz="2800" dirty="0"/>
          </a:p>
          <a:p>
            <a:pPr algn="ctr"/>
            <a:r>
              <a:rPr lang="pt-BR" sz="3600" b="1" dirty="0"/>
              <a:t>Colocamos o Pobre no Orçamento</a:t>
            </a:r>
          </a:p>
        </p:txBody>
      </p:sp>
      <p:sp>
        <p:nvSpPr>
          <p:cNvPr id="6" name="Fluxograma: Dados 5">
            <a:extLst>
              <a:ext uri="{FF2B5EF4-FFF2-40B4-BE49-F238E27FC236}">
                <a16:creationId xmlns:a16="http://schemas.microsoft.com/office/drawing/2014/main" id="{03759CAE-4129-4A8C-B5E6-A600BADE7B3D}"/>
              </a:ext>
            </a:extLst>
          </p:cNvPr>
          <p:cNvSpPr/>
          <p:nvPr/>
        </p:nvSpPr>
        <p:spPr>
          <a:xfrm>
            <a:off x="2267744" y="44624"/>
            <a:ext cx="4514800" cy="6813376"/>
          </a:xfrm>
          <a:prstGeom prst="flowChartInputOutpu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A66C43E-7CC5-4CC5-9120-AFA61580D567}"/>
              </a:ext>
            </a:extLst>
          </p:cNvPr>
          <p:cNvSpPr txBox="1"/>
          <p:nvPr/>
        </p:nvSpPr>
        <p:spPr>
          <a:xfrm>
            <a:off x="2915816" y="2348880"/>
            <a:ext cx="30963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0000"/>
                </a:solidFill>
              </a:rPr>
              <a:t>A Fome sumiu do Orçamento e  até do nome do MDS</a:t>
            </a:r>
          </a:p>
        </p:txBody>
      </p:sp>
    </p:spTree>
    <p:extLst>
      <p:ext uri="{BB962C8B-B14F-4D97-AF65-F5344CB8AC3E}">
        <p14:creationId xmlns:p14="http://schemas.microsoft.com/office/powerpoint/2010/main" val="2261181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 txBox="1">
            <a:spLocks/>
          </p:cNvSpPr>
          <p:nvPr/>
        </p:nvSpPr>
        <p:spPr bwMode="auto">
          <a:xfrm>
            <a:off x="179512" y="6477000"/>
            <a:ext cx="56896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1200" dirty="0"/>
              <a:t>Fonte: FAO/2014, elaboração SAGI/MDS</a:t>
            </a:r>
          </a:p>
          <a:p>
            <a:pPr eaLnBrk="1" hangingPunct="1"/>
            <a:endParaRPr lang="pt-BR" altLang="pt-BR" sz="1600" dirty="0"/>
          </a:p>
        </p:txBody>
      </p:sp>
      <p:sp>
        <p:nvSpPr>
          <p:cNvPr id="23555" name="Título 1"/>
          <p:cNvSpPr>
            <a:spLocks noGrp="1"/>
          </p:cNvSpPr>
          <p:nvPr>
            <p:ph type="title" idx="4294967295"/>
          </p:nvPr>
        </p:nvSpPr>
        <p:spPr>
          <a:xfrm>
            <a:off x="0" y="125413"/>
            <a:ext cx="9144000" cy="1143000"/>
          </a:xfrm>
        </p:spPr>
        <p:txBody>
          <a:bodyPr/>
          <a:lstStyle/>
          <a:p>
            <a:r>
              <a:rPr lang="pt-BR" altLang="pt-BR" sz="2800" b="1" dirty="0">
                <a:ea typeface="ＭＳ Ｐゴシック" pitchFamily="34" charset="-128"/>
              </a:rPr>
              <a:t> </a:t>
            </a:r>
            <a:r>
              <a:rPr lang="pt-BR" altLang="pt-BR" sz="3400" b="1" dirty="0">
                <a:ea typeface="ＭＳ Ｐゴシック" pitchFamily="34" charset="-128"/>
              </a:rPr>
              <a:t>Fomento à produção aumenta </a:t>
            </a:r>
            <a:br>
              <a:rPr lang="pt-BR" altLang="pt-BR" sz="3400" b="1" dirty="0">
                <a:ea typeface="ＭＳ Ｐゴシック" pitchFamily="34" charset="-128"/>
              </a:rPr>
            </a:br>
            <a:r>
              <a:rPr lang="pt-BR" altLang="pt-BR" sz="3400" b="1" dirty="0">
                <a:ea typeface="ＭＳ Ｐゴシック" pitchFamily="34" charset="-128"/>
              </a:rPr>
              <a:t>disponibilidade de alimentos</a:t>
            </a:r>
            <a:br>
              <a:rPr lang="pt-BR" altLang="pt-BR" sz="3400" b="1" dirty="0">
                <a:ea typeface="ＭＳ Ｐゴシック" pitchFamily="34" charset="-128"/>
              </a:rPr>
            </a:br>
            <a:r>
              <a:rPr lang="pt-BR" altLang="pt-BR" sz="2800" dirty="0">
                <a:ea typeface="ＭＳ Ｐゴシック" pitchFamily="34" charset="-128"/>
              </a:rPr>
              <a:t>  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32620"/>
              </p:ext>
            </p:extLst>
          </p:nvPr>
        </p:nvGraphicFramePr>
        <p:xfrm>
          <a:off x="467544" y="1416939"/>
          <a:ext cx="7857307" cy="5052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308252" y="1052736"/>
            <a:ext cx="8656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Aumento de 10% na disponibilidade de calorias/dia em 10 anos</a:t>
            </a:r>
          </a:p>
        </p:txBody>
      </p:sp>
    </p:spTree>
    <p:extLst>
      <p:ext uri="{BB962C8B-B14F-4D97-AF65-F5344CB8AC3E}">
        <p14:creationId xmlns:p14="http://schemas.microsoft.com/office/powerpoint/2010/main" val="218645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51520" y="1268413"/>
            <a:ext cx="8400355" cy="5040907"/>
          </a:xfrm>
        </p:spPr>
        <p:txBody>
          <a:bodyPr/>
          <a:lstStyle/>
          <a:p>
            <a:r>
              <a:rPr lang="pt-BR" altLang="pt-BR" b="1" dirty="0">
                <a:ea typeface="ＭＳ Ｐゴシック" pitchFamily="34" charset="-128"/>
              </a:rPr>
              <a:t>PRONAF </a:t>
            </a:r>
          </a:p>
          <a:p>
            <a:r>
              <a:rPr lang="pt-BR" altLang="pt-BR" b="1" dirty="0">
                <a:ea typeface="ＭＳ Ｐゴシック" pitchFamily="34" charset="-128"/>
              </a:rPr>
              <a:t>Seguro Safra</a:t>
            </a:r>
          </a:p>
          <a:p>
            <a:r>
              <a:rPr lang="pt-BR" altLang="pt-BR" b="1" dirty="0">
                <a:ea typeface="ＭＳ Ｐゴシック" pitchFamily="34" charset="-128"/>
              </a:rPr>
              <a:t>Retomada de ATER</a:t>
            </a:r>
          </a:p>
          <a:p>
            <a:r>
              <a:rPr lang="pt-BR" altLang="pt-BR" b="1" dirty="0">
                <a:ea typeface="ＭＳ Ｐゴシック" pitchFamily="34" charset="-128"/>
              </a:rPr>
              <a:t>Mais Alimentos </a:t>
            </a:r>
            <a:r>
              <a:rPr lang="pt-BR" altLang="pt-BR" dirty="0">
                <a:ea typeface="ＭＳ Ｐゴシック" pitchFamily="34" charset="-128"/>
              </a:rPr>
              <a:t>(financiamento p bens de Capital)</a:t>
            </a:r>
          </a:p>
          <a:p>
            <a:r>
              <a:rPr lang="pt-BR" altLang="pt-BR" b="1" dirty="0">
                <a:ea typeface="ＭＳ Ｐゴシック" pitchFamily="34" charset="-128"/>
              </a:rPr>
              <a:t>Programa de Aquisição de Alimentos</a:t>
            </a:r>
          </a:p>
          <a:p>
            <a:r>
              <a:rPr lang="pt-BR" altLang="pt-BR" b="1" dirty="0">
                <a:ea typeface="ＭＳ Ｐゴシック" pitchFamily="34" charset="-128"/>
              </a:rPr>
              <a:t>Luz para Todos</a:t>
            </a:r>
          </a:p>
          <a:p>
            <a:r>
              <a:rPr lang="pt-BR" altLang="pt-BR" b="1" dirty="0">
                <a:ea typeface="ＭＳ Ｐゴシック" pitchFamily="34" charset="-128"/>
              </a:rPr>
              <a:t>Cisternas </a:t>
            </a:r>
          </a:p>
          <a:p>
            <a:endParaRPr lang="pt-BR" altLang="pt-BR" sz="2400" dirty="0">
              <a:ea typeface="ＭＳ Ｐゴシック" pitchFamily="34" charset="-128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0" y="159321"/>
            <a:ext cx="9163050" cy="60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3400" b="1">
                <a:latin typeface="+mn-lt"/>
                <a:ea typeface="ＭＳ Ｐゴシック" pitchFamily="34" charset="-128"/>
                <a:cs typeface="Arial" pitchFamily="34" charset="0"/>
              </a:rPr>
              <a:t>Fortalecimento da agricultura familiar</a:t>
            </a:r>
            <a:endParaRPr lang="pt-BR" altLang="pt-BR" sz="3400" b="1" dirty="0"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813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51520" y="1268413"/>
            <a:ext cx="8400355" cy="5040907"/>
          </a:xfrm>
        </p:spPr>
        <p:txBody>
          <a:bodyPr/>
          <a:lstStyle/>
          <a:p>
            <a:r>
              <a:rPr lang="pt-BR" altLang="pt-BR" b="1" dirty="0">
                <a:ea typeface="ＭＳ Ｐゴシック" pitchFamily="34" charset="-128"/>
              </a:rPr>
              <a:t>PRONAF </a:t>
            </a:r>
          </a:p>
          <a:p>
            <a:r>
              <a:rPr lang="pt-BR" altLang="pt-BR" b="1" dirty="0">
                <a:ea typeface="ＭＳ Ｐゴシック" pitchFamily="34" charset="-128"/>
              </a:rPr>
              <a:t>Seguro Safra</a:t>
            </a:r>
          </a:p>
          <a:p>
            <a:r>
              <a:rPr lang="pt-BR" altLang="pt-BR" b="1" dirty="0">
                <a:ea typeface="ＭＳ Ｐゴシック" pitchFamily="34" charset="-128"/>
              </a:rPr>
              <a:t>Retomada de ATER</a:t>
            </a:r>
          </a:p>
          <a:p>
            <a:r>
              <a:rPr lang="pt-BR" altLang="pt-BR" b="1" dirty="0">
                <a:ea typeface="ＭＳ Ｐゴシック" pitchFamily="34" charset="-128"/>
              </a:rPr>
              <a:t>Mais Alimentos </a:t>
            </a:r>
            <a:r>
              <a:rPr lang="pt-BR" altLang="pt-BR" dirty="0">
                <a:ea typeface="ＭＳ Ｐゴシック" pitchFamily="34" charset="-128"/>
              </a:rPr>
              <a:t>(financiamento p bens de Capital)</a:t>
            </a:r>
          </a:p>
          <a:p>
            <a:r>
              <a:rPr lang="pt-BR" altLang="pt-BR" b="1" dirty="0">
                <a:ea typeface="ＭＳ Ｐゴシック" pitchFamily="34" charset="-128"/>
              </a:rPr>
              <a:t>Programa de Aquisição de Alimentos</a:t>
            </a:r>
          </a:p>
          <a:p>
            <a:r>
              <a:rPr lang="pt-BR" altLang="pt-BR" b="1" dirty="0">
                <a:ea typeface="ＭＳ Ｐゴシック" pitchFamily="34" charset="-128"/>
              </a:rPr>
              <a:t>Luz para Todos</a:t>
            </a:r>
          </a:p>
          <a:p>
            <a:r>
              <a:rPr lang="pt-BR" altLang="pt-BR" b="1" dirty="0">
                <a:ea typeface="ＭＳ Ｐゴシック" pitchFamily="34" charset="-128"/>
              </a:rPr>
              <a:t>Cisternas </a:t>
            </a:r>
          </a:p>
          <a:p>
            <a:endParaRPr lang="pt-BR" altLang="pt-BR" sz="2400" dirty="0">
              <a:ea typeface="ＭＳ Ｐゴシック" pitchFamily="34" charset="-128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0" y="159321"/>
            <a:ext cx="9163050" cy="60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3400" b="1">
                <a:latin typeface="+mn-lt"/>
                <a:ea typeface="ＭＳ Ｐゴシック" pitchFamily="34" charset="-128"/>
                <a:cs typeface="Arial" pitchFamily="34" charset="0"/>
              </a:rPr>
              <a:t>Fortalecimento da agricultura familiar</a:t>
            </a:r>
            <a:endParaRPr lang="pt-BR" altLang="pt-BR" sz="3400" b="1" dirty="0"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" name="Fluxograma: Dados 6">
            <a:extLst>
              <a:ext uri="{FF2B5EF4-FFF2-40B4-BE49-F238E27FC236}">
                <a16:creationId xmlns:a16="http://schemas.microsoft.com/office/drawing/2014/main" id="{C2AEC9BB-A685-4E4B-9BD5-2865940268A9}"/>
              </a:ext>
            </a:extLst>
          </p:cNvPr>
          <p:cNvSpPr/>
          <p:nvPr/>
        </p:nvSpPr>
        <p:spPr>
          <a:xfrm>
            <a:off x="2195736" y="44624"/>
            <a:ext cx="4514800" cy="6813376"/>
          </a:xfrm>
          <a:prstGeom prst="flowChartInputOutpu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B232527-B01D-420F-9DA1-D261906DDBBB}"/>
              </a:ext>
            </a:extLst>
          </p:cNvPr>
          <p:cNvSpPr txBox="1"/>
          <p:nvPr/>
        </p:nvSpPr>
        <p:spPr>
          <a:xfrm>
            <a:off x="2843808" y="2348880"/>
            <a:ext cx="3096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0000"/>
                </a:solidFill>
              </a:rPr>
              <a:t>Fim do MDA</a:t>
            </a:r>
          </a:p>
          <a:p>
            <a:pPr algn="ctr"/>
            <a:r>
              <a:rPr lang="pt-BR" sz="4000" b="1" dirty="0">
                <a:solidFill>
                  <a:srgbClr val="FF0000"/>
                </a:solidFill>
              </a:rPr>
              <a:t>Fim do PAA,</a:t>
            </a:r>
          </a:p>
          <a:p>
            <a:pPr algn="ctr"/>
            <a:r>
              <a:rPr lang="pt-BR" sz="4000" b="1" dirty="0">
                <a:solidFill>
                  <a:srgbClr val="FF0000"/>
                </a:solidFill>
              </a:rPr>
              <a:t> ATER, LPT, </a:t>
            </a:r>
            <a:r>
              <a:rPr lang="pt-BR" sz="4000" b="1" dirty="0" err="1">
                <a:solidFill>
                  <a:srgbClr val="FF0000"/>
                </a:solidFill>
              </a:rPr>
              <a:t>Cisternas,etc</a:t>
            </a:r>
            <a:endParaRPr lang="pt-B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966051"/>
      </p:ext>
    </p:extLst>
  </p:cSld>
  <p:clrMapOvr>
    <a:masterClrMapping/>
  </p:clrMapOvr>
</p:sld>
</file>

<file path=ppt/theme/theme1.xml><?xml version="1.0" encoding="utf-8"?>
<a:theme xmlns:a="http://schemas.openxmlformats.org/drawingml/2006/main" name="TCfinal Apresentação Forum Sul Sul 17 março 14-2-2 v2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TCfinal Apresentação Forum Sul Sul 17 março 14-2-2 v2</Template>
  <TotalTime>6046</TotalTime>
  <Words>612</Words>
  <Application>Microsoft Office PowerPoint</Application>
  <PresentationFormat>Apresentação na tela (4:3)</PresentationFormat>
  <Paragraphs>126</Paragraphs>
  <Slides>16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Futura Md BT</vt:lpstr>
      <vt:lpstr>Wingdings</vt:lpstr>
      <vt:lpstr>TCfinal Apresentação Forum Sul Sul 17 março 14-2-2 v2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Fomento à produção aumenta  disponibilidade de alimentos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Thiago Pereira dos Reis</dc:creator>
  <cp:lastModifiedBy>tereza campello</cp:lastModifiedBy>
  <cp:revision>252</cp:revision>
  <cp:lastPrinted>2015-11-03T15:52:55Z</cp:lastPrinted>
  <dcterms:created xsi:type="dcterms:W3CDTF">2015-11-03T07:17:44Z</dcterms:created>
  <dcterms:modified xsi:type="dcterms:W3CDTF">2017-10-23T21:52:16Z</dcterms:modified>
</cp:coreProperties>
</file>