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24.jpeg" ContentType="image/jpeg"/>
  <Override PartName="/ppt/media/image12.png" ContentType="image/png"/>
  <Override PartName="/ppt/media/image26.png" ContentType="image/png"/>
  <Override PartName="/ppt/media/image3.png" ContentType="image/png"/>
  <Override PartName="/ppt/media/image17.jpeg" ContentType="image/jpe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9.png" ContentType="image/png"/>
  <Override PartName="/ppt/media/image6.png" ContentType="image/png"/>
  <Override PartName="/ppt/media/image28.png" ContentType="image/png"/>
  <Override PartName="/ppt/media/image5.png" ContentType="image/png"/>
  <Override PartName="/ppt/media/image27.png" ContentType="image/png"/>
  <Override PartName="/ppt/media/image22.jpeg" ContentType="image/jpeg"/>
  <Override PartName="/ppt/media/image4.png" ContentType="image/png"/>
  <Override PartName="/ppt/media/image16.png" ContentType="image/png"/>
  <Override PartName="/ppt/media/image23.png" ContentType="image/png"/>
  <Override PartName="/ppt/media/image13.jpeg" ContentType="image/jpeg"/>
  <Override PartName="/ppt/media/image25.png" ContentType="image/png"/>
  <Override PartName="/ppt/media/image2.png" ContentType="image/png"/>
  <Override PartName="/ppt/media/image15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20/03/17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B1FBEBA-4E60-49AB-BF04-E2FD9A0150B6}" type="slidenum">
              <a:rPr lang="pt-B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Calibri"/>
              </a:rPr>
              <a:t>Clique para editar o formato do texto do título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lIns="0" rIns="0" tIns="0" bIns="0"/>
          <a:p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lIns="0" rIns="0" tIns="0" bIns="0"/>
          <a:p>
            <a:pPr algn="r"/>
            <a:fld id="{68D28CC3-9C97-4EF0-A1D2-6C388441C9B2}" type="slidenum">
              <a:rPr lang="pt-BR" sz="1400">
                <a:latin typeface="Times New Roman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52560" y="276120"/>
            <a:ext cx="5438520" cy="630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755640" y="1412640"/>
            <a:ext cx="7776360" cy="587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VIDA ACONTECE NOS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REFORMA DA PREVIDÊNCIA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BPC (Em Ubatuba)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ffff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 R$ 2.800.000,00 mês (R$ 33.600.000,00/ano – 10% orçamento anual da Prefeitura);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DESMONTE DA PREVIDÊNCIA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ffff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maior tempo do Dinheiro “saindo do Município”;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menor tempo de retorno do dinheiro para a “economia local”;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muitos não irão usufruir o benefício;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aumento de desemprego entre os jovens;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redução do valor do benefício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afastamento da juventude de determinadas carreiras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magistério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saúde pública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 </a:t>
            </a:r>
            <a:r>
              <a:rPr lang="pt-BR">
                <a:solidFill>
                  <a:srgbClr val="800000"/>
                </a:solidFill>
                <a:latin typeface="Arial Rounded MT Bold"/>
              </a:rPr>
              <a:t>* QUEM FARÁ ESSE AJUSTE SERÁ A ECONOMIA LOCAL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112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231120"/>
            <a:ext cx="7344360" cy="82116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2087640" y="6236640"/>
            <a:ext cx="4968360" cy="63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2060"/>
                </a:solidFill>
                <a:latin typeface="Calibri"/>
              </a:rPr>
              <a:t>Mauricio Moromizato – moromizato13@gmail.com</a:t>
            </a:r>
            <a:endParaRPr/>
          </a:p>
        </p:txBody>
      </p:sp>
      <p:pic>
        <p:nvPicPr>
          <p:cNvPr id="114" name="Imagem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468720" y="231120"/>
            <a:ext cx="3312000" cy="3944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755640" y="1412640"/>
            <a:ext cx="7776360" cy="477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t-BR" sz="1400">
                <a:solidFill>
                  <a:srgbClr val="000000"/>
                </a:solidFill>
                <a:latin typeface="Arial Rounded MT Bold"/>
              </a:rPr>
              <a:t>O contexto mais amplo da reforma da Previdência e da Seguridade Social;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t-BR" sz="1400">
                <a:solidFill>
                  <a:srgbClr val="800000"/>
                </a:solidFill>
                <a:latin typeface="Arial Rounded MT Bold"/>
              </a:rPr>
              <a:t>Premissas questionáveis (I): o impacto da demografia nas finanças da Previdência;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t-BR" sz="1400">
                <a:solidFill>
                  <a:srgbClr val="000000"/>
                </a:solidFill>
                <a:latin typeface="Arial Rounded MT Bold"/>
              </a:rPr>
              <a:t>Outra premissa questionável (II): a existência de “déficit” e seu crescimento explosivo;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t-BR" sz="1400">
                <a:solidFill>
                  <a:srgbClr val="000000"/>
                </a:solidFill>
                <a:latin typeface="Arial Rounded MT Bold"/>
              </a:rPr>
              <a:t>Outros argumentos questionáveis que têm sido apresentados para justificar a reforma;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t-BR" sz="1400">
                <a:solidFill>
                  <a:srgbClr val="800000"/>
                </a:solidFill>
                <a:latin typeface="Arial Rounded MT Bold"/>
              </a:rPr>
              <a:t>Linhas gerais da reforma da Previdência (PEC 287/2016);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t-BR" sz="1400">
                <a:solidFill>
                  <a:srgbClr val="000000"/>
                </a:solidFill>
                <a:latin typeface="Arial Rounded MT Bold"/>
              </a:rPr>
              <a:t>A restrição do direito à proteção na velhice análise crítica da PEC 287;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t-BR" sz="1400">
                <a:solidFill>
                  <a:srgbClr val="800000"/>
                </a:solidFill>
                <a:latin typeface="Arial Rounded MT Bold"/>
              </a:rPr>
              <a:t>Benefícios assistenciais: a desproteção dos mais vulneráveis da sociedade;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t-BR" sz="1400">
                <a:solidFill>
                  <a:srgbClr val="000000"/>
                </a:solidFill>
                <a:latin typeface="Arial Rounded MT Bold"/>
              </a:rPr>
              <a:t>As desigualdades brasileiras na comparação internacional;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t-BR" sz="1400">
                <a:solidFill>
                  <a:srgbClr val="800000"/>
                </a:solidFill>
                <a:latin typeface="Arial Rounded MT Bold"/>
              </a:rPr>
              <a:t>As condições de vida no Brasil vistas a partir das profundas desigualdades regionais e sociais;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t-BR" sz="1400">
                <a:solidFill>
                  <a:srgbClr val="000000"/>
                </a:solidFill>
                <a:latin typeface="Arial Rounded MT Bold"/>
              </a:rPr>
              <a:t>A Reforma da Previdência em contexto de desigualdade de gênero e das condições de vida nos meios rural e urbano;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t-BR" sz="1400">
                <a:solidFill>
                  <a:srgbClr val="800000"/>
                </a:solidFill>
                <a:latin typeface="Arial Rounded MT Bold"/>
              </a:rPr>
              <a:t>Por que é necessário preservar o piso do salário mínimo;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t-BR" sz="1400">
                <a:solidFill>
                  <a:srgbClr val="800000"/>
                </a:solidFill>
                <a:latin typeface="Arial Rounded MT Bold"/>
              </a:rPr>
              <a:t>Um alerta: é preciso preservar o principal mecanismo de proteção social brasileiro;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t-BR" sz="1400">
                <a:solidFill>
                  <a:srgbClr val="000000"/>
                </a:solidFill>
                <a:latin typeface="Arial Rounded MT Bold"/>
              </a:rPr>
              <a:t>Como garantir o equilíbrio financeiro (I): aspectos relacionados à Previdência e à Seguridade Social;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t-BR" sz="1400">
                <a:solidFill>
                  <a:srgbClr val="000000"/>
                </a:solidFill>
                <a:latin typeface="Arial Rounded MT Bold"/>
              </a:rPr>
              <a:t>Como garantir o equilíbrio financeiro (II): aspectos relacionados à política macroeconômica.</a:t>
            </a:r>
            <a:endParaRPr/>
          </a:p>
        </p:txBody>
      </p:sp>
      <p:pic>
        <p:nvPicPr>
          <p:cNvPr id="116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231120"/>
            <a:ext cx="7344360" cy="82116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2087640" y="6236640"/>
            <a:ext cx="4968360" cy="63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2060"/>
                </a:solidFill>
                <a:latin typeface="Calibri"/>
              </a:rPr>
              <a:t>Mauricio Moromizato – moromizato13@gmail.com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755640" y="1412640"/>
            <a:ext cx="7776360" cy="5235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VIDA ACONTECE NOS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REFORMA DA PREVIDÊNCIA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pt-BR">
                <a:solidFill>
                  <a:srgbClr val="000000"/>
                </a:solidFill>
                <a:latin typeface="Arial Rounded MT Bold"/>
              </a:rPr>
              <a:t>*Reforma pretende economizar 840 bilhões em 10 anos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QUEM FARÁ ESSE AJUSTE SERÁ A ECONOMIA LOCAL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*    Sem considerar a importância da Seguridade Social para os municípios;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*    Sem discutir com população e atores locais;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* SEM TER TIDO VOTO PARA ESSE DESMONTE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Arial Rounded MT Bold"/>
              </a:rPr>
              <a:t>       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* Situação é pior nos pequenos e médios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119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231120"/>
            <a:ext cx="7344360" cy="82116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2087640" y="6236640"/>
            <a:ext cx="4968360" cy="63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2060"/>
                </a:solidFill>
                <a:latin typeface="Calibri"/>
              </a:rPr>
              <a:t>Mauricio Moromizato – moromizato13@gmail.com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755640" y="1412640"/>
            <a:ext cx="7776360" cy="5385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VIDA ACONTECE NOS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PREFEITURAS E PREFEITOS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ffff00"/>
                </a:solidFill>
                <a:latin typeface="Arial Rounded MT Bold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Crise econômica local;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Maior demanda por Serviços Públicos;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População mais vulnerável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Idosos sem aposentadoria;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Incapazes sem BPC (ou com valor diminuído);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Juventude sem emprego;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Trabalhadores “fragilizados”.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* SEM TER TIDO VOTO PARA ESSE DESMONTE </a:t>
            </a:r>
            <a:r>
              <a:rPr lang="pt-BR">
                <a:solidFill>
                  <a:srgbClr val="000000"/>
                </a:solidFill>
                <a:latin typeface="Arial Rounded MT Bold"/>
              </a:rPr>
              <a:t>      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QUEM FARÁ ESSE AJUSTE SERÁ A ECONOMIA LOCAL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* Situação é pior nos pequenos e médios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122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231120"/>
            <a:ext cx="7344360" cy="82116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2087640" y="6236640"/>
            <a:ext cx="4968360" cy="63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2060"/>
                </a:solidFill>
                <a:latin typeface="Calibri"/>
              </a:rPr>
              <a:t>Mauricio Moromizato – moromizato13@gmail.com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755640" y="1412640"/>
            <a:ext cx="7776360" cy="5479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VIDA ACONTECE NOS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REFORMA DA PREVIDÊNCIA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800000"/>
                </a:solidFill>
                <a:latin typeface="Arial Rounded MT Bold"/>
              </a:rPr>
              <a:t>MISSÃO: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Sensibilizar Prefeitos, Vereadores, Empresários, Políticos e movimentos sociais para o impacto local do desmonte da Previdência.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ARGUMENTO</a:t>
            </a:r>
            <a:r>
              <a:rPr lang="pt-BR">
                <a:solidFill>
                  <a:srgbClr val="ffff00"/>
                </a:solidFill>
                <a:latin typeface="Arial Rounded MT Bold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Não há emenda parlamentar, cargo ou promessas de investimentos que compensem o “estrago” social e econômico local.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Arial Rounded MT Bold"/>
              </a:rPr>
              <a:t>          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 Rounded MT Bold"/>
              </a:rPr>
              <a:t>* QUEM FARÁ ESSE AJUSTE SERÁ A ECONOMIA LOCAL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 Rounded MT Bold"/>
              </a:rPr>
              <a:t>* Situação é pior nos pequenos e médios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125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231120"/>
            <a:ext cx="7344360" cy="82116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2087640" y="6236640"/>
            <a:ext cx="4968360" cy="63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2060"/>
                </a:solidFill>
                <a:latin typeface="Calibri"/>
              </a:rPr>
              <a:t>Mauricio Moromizato – moromizato13@gmail.com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55640" y="1412640"/>
            <a:ext cx="7776360" cy="545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VIDA ACONTECE NOS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REFORMA DA PREVIDÊNCIA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800000"/>
                </a:solidFill>
                <a:latin typeface="Arial Rounded MT Bold"/>
              </a:rPr>
              <a:t>AÇÃO: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>
                <a:solidFill>
                  <a:srgbClr val="000000"/>
                </a:solidFill>
                <a:latin typeface="Arial Rounded MT Bold"/>
              </a:rPr>
              <a:t>- Pressionar deputados e senadores na BASE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>
                <a:solidFill>
                  <a:srgbClr val="000000"/>
                </a:solidFill>
                <a:latin typeface="Arial Rounded MT Bold"/>
              </a:rPr>
              <a:t>- cidades;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>
                <a:solidFill>
                  <a:srgbClr val="000000"/>
                </a:solidFill>
                <a:latin typeface="Arial Rounded MT Bold"/>
              </a:rPr>
              <a:t>- escritórios dos mandatos;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>
                <a:solidFill>
                  <a:srgbClr val="000000"/>
                </a:solidFill>
                <a:latin typeface="Arial Rounded MT Bold"/>
              </a:rPr>
              <a:t>- redes sociais;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>
                <a:solidFill>
                  <a:srgbClr val="000000"/>
                </a:solidFill>
                <a:latin typeface="Arial Rounded MT Bold"/>
              </a:rPr>
              <a:t>- assessores;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>
                <a:solidFill>
                  <a:srgbClr val="000000"/>
                </a:solidFill>
                <a:latin typeface="Arial Rounded MT Bold"/>
              </a:rPr>
              <a:t>- cabos eleitorais, etc...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ffffff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ffffff"/>
                </a:solidFill>
                <a:latin typeface="Arial Rounded MT Bold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OBJETIVO: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Arial Rounded MT Bold"/>
              </a:rPr>
              <a:t>	</a:t>
            </a:r>
            <a:r>
              <a:rPr lang="pt-BR">
                <a:solidFill>
                  <a:srgbClr val="000000"/>
                </a:solidFill>
                <a:latin typeface="Arial Rounded MT Bold"/>
              </a:rPr>
              <a:t>. CPI da Previdência;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>
                <a:solidFill>
                  <a:srgbClr val="000000"/>
                </a:solidFill>
                <a:latin typeface="Arial Rounded MT Bold"/>
              </a:rPr>
              <a:t>. REJEITAR A REFORMA NA TOTALIDADE.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ffffff"/>
                </a:solidFill>
                <a:latin typeface="Arial Rounded MT Bold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Arial Rounded MT Bold"/>
              </a:rPr>
              <a:t>          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128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231120"/>
            <a:ext cx="7344360" cy="82116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2087640" y="6236640"/>
            <a:ext cx="4968360" cy="63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2060"/>
                </a:solidFill>
                <a:latin typeface="Calibri"/>
              </a:rPr>
              <a:t>Mauricio Moromizato – moromizato13@gmail.com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295640" y="1628640"/>
            <a:ext cx="6552360" cy="444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Arial Rounded MT Bold"/>
              </a:rPr>
              <a:t>PREVIDÊNCIA SOCIAL: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Arial Rounded MT Bold"/>
              </a:rPr>
              <a:t>A Conta da Reforma será paga também pelos </a:t>
            </a:r>
            <a:r>
              <a:rPr lang="pt-BR" sz="3200">
                <a:solidFill>
                  <a:srgbClr val="800000"/>
                </a:solidFill>
                <a:latin typeface="Arial Rounded MT Bold"/>
              </a:rPr>
              <a:t>Municípios</a:t>
            </a:r>
            <a:r>
              <a:rPr lang="pt-BR" sz="3200">
                <a:solidFill>
                  <a:srgbClr val="000000"/>
                </a:solidFill>
                <a:latin typeface="Arial Rounded MT Bold"/>
              </a:rPr>
              <a:t> e 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Arial Rounded MT Bold"/>
              </a:rPr>
              <a:t>pela </a:t>
            </a:r>
            <a:r>
              <a:rPr lang="pt-BR" sz="3200">
                <a:solidFill>
                  <a:srgbClr val="800000"/>
                </a:solidFill>
                <a:latin typeface="Arial Rounded MT Bold"/>
              </a:rPr>
              <a:t>Economia Local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2060"/>
                </a:solidFill>
                <a:latin typeface="Arial Rounded MT Bold"/>
              </a:rPr>
              <a:t>Mauricio Moromizato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2060"/>
                </a:solidFill>
                <a:latin typeface="Arial Rounded MT Bold"/>
              </a:rPr>
              <a:t>Ex-prefeito de Ubatuba</a:t>
            </a:r>
            <a:r>
              <a:rPr lang="pt-BR" u="sng">
                <a:solidFill>
                  <a:srgbClr val="002060"/>
                </a:solidFill>
                <a:latin typeface="Arial Rounded MT Bold"/>
              </a:rPr>
              <a:t>/</a:t>
            </a:r>
            <a:r>
              <a:rPr lang="pt-BR">
                <a:solidFill>
                  <a:srgbClr val="002060"/>
                </a:solidFill>
                <a:latin typeface="Arial Rounded MT Bold"/>
              </a:rPr>
              <a:t>SP (2013 – 2016)</a:t>
            </a:r>
            <a:endParaRPr/>
          </a:p>
        </p:txBody>
      </p:sp>
      <p:pic>
        <p:nvPicPr>
          <p:cNvPr id="80" name="Imagem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548640"/>
            <a:ext cx="7344360" cy="82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m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27640" y="1255320"/>
            <a:ext cx="3888000" cy="4752000"/>
          </a:xfrm>
          <a:prstGeom prst="rect">
            <a:avLst/>
          </a:prstGeom>
          <a:ln>
            <a:noFill/>
          </a:ln>
        </p:spPr>
      </p:pic>
      <p:pic>
        <p:nvPicPr>
          <p:cNvPr id="82" name="Imagem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99640" y="231120"/>
            <a:ext cx="7344360" cy="82116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1617840" y="6210000"/>
            <a:ext cx="59083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2060"/>
                </a:solidFill>
                <a:latin typeface="Calibri"/>
              </a:rPr>
              <a:t>Mauricio Moromizato – moromizato13@gmail.com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755640" y="1412640"/>
            <a:ext cx="7776360" cy="5263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VIDA ACONTECE NOS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Prefeito hoje: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Diminuição</a:t>
            </a:r>
            <a:r>
              <a:rPr lang="pt-BR" sz="1600">
                <a:solidFill>
                  <a:srgbClr val="dce6f2"/>
                </a:solidFill>
                <a:latin typeface="Arial Rounded MT Bold"/>
              </a:rPr>
              <a:t> 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de receitas vindas do Estado e União (ICMS e FPM);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Diminuição e atraso</a:t>
            </a:r>
            <a:r>
              <a:rPr lang="pt-BR" sz="1600">
                <a:solidFill>
                  <a:srgbClr val="1f497d"/>
                </a:solidFill>
                <a:latin typeface="Arial Rounded MT Bold"/>
              </a:rPr>
              <a:t> 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de investimentos do Estado e da União (emendas, investimentos diretos, repasses, etc.);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Aumento</a:t>
            </a:r>
            <a:r>
              <a:rPr lang="pt-BR" sz="1600">
                <a:solidFill>
                  <a:srgbClr val="632523"/>
                </a:solidFill>
                <a:latin typeface="Arial Rounded MT Bold"/>
              </a:rPr>
              <a:t> 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de investimentos e gastos com recursos próprios para suprir obrigações de Estado e União: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-"/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SAMU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-"/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Ordens Judiciais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-"/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Medicamentos de alto custo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-"/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UTI.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* Situação é pior nos pequenos e médios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85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231120"/>
            <a:ext cx="7344360" cy="82116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2087640" y="6236640"/>
            <a:ext cx="4968360" cy="63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2060"/>
                </a:solidFill>
                <a:latin typeface="Calibri"/>
              </a:rPr>
              <a:t>Mauricio Moromizato – moromizato13@gmail.com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755640" y="1412640"/>
            <a:ext cx="7776360" cy="459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VIDA ACONTECE NOS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Final do mandato + Golpe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Piora no cenário;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PEC 55 (EC 95/16)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-"/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Cenário sombrio para prefeitos, prefeituras e serviços públicos;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-"/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Prejuízo para população mais vulnerável;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 Rounded MT Bold"/>
              </a:rPr>
              <a:t>* Prefeituras e Serviços Públicos locais farão economia/ajustes para governo Federal pagar juros.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* Situação é pior nos pequenos e médios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88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231120"/>
            <a:ext cx="7344360" cy="82116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2087640" y="6236640"/>
            <a:ext cx="4968360" cy="63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2060"/>
                </a:solidFill>
                <a:latin typeface="Calibri"/>
              </a:rPr>
              <a:t>Mauricio Moromizato – moromizato13@gmail.com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755640" y="1412640"/>
            <a:ext cx="7776360" cy="541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VIDA ACONTECE NOS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REFORMA DA PREVIDÊNCIA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Traz esse cenário sombrio para o Centro da Economia local e para a Vida do Cidadão;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Empresários Locais, Prefeitos e Vereadores estão fora da discussão: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-"/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Falta de esclarecimentos;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-"/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Mídia distorcendo a necessidade e impactos da Reforma;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-"/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Debate interditado.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Arial Rounded MT Bold"/>
              </a:rPr>
              <a:t> </a:t>
            </a:r>
            <a:r>
              <a:rPr lang="pt-BR">
                <a:solidFill>
                  <a:srgbClr val="800000"/>
                </a:solidFill>
                <a:latin typeface="Arial Rounded MT Bold"/>
              </a:rPr>
              <a:t>*Reforma pretende economizar 840 bilhões em 10 anos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          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* QUEM FARÁ ESSE AJUSTE SERÁ A ECONOMIA LOCAL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* Situação é pior nos pequenos e médios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91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231120"/>
            <a:ext cx="7344360" cy="82116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2087640" y="6236640"/>
            <a:ext cx="4968360" cy="63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2060"/>
                </a:solidFill>
                <a:latin typeface="Calibri"/>
              </a:rPr>
              <a:t>Mauricio Moromizato – moromizato13@gmail.com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755640" y="1412640"/>
            <a:ext cx="7776360" cy="5173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VIDA ACONTECE NOS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REFORMA DA PREVIDÊNCIA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Trabalhador na ativa  hoje                           contribuição do trabalhador, da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empresa e FGTS                              Previdência  + FGTS  por 15 a 35 anos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70c0"/>
                </a:solidFill>
                <a:latin typeface="Arial Rounded MT Bold"/>
              </a:rPr>
              <a:t>                          </a:t>
            </a:r>
            <a:r>
              <a:rPr lang="pt-BR" sz="1600">
                <a:solidFill>
                  <a:srgbClr val="800000"/>
                </a:solidFill>
                <a:latin typeface="Arial Rounded MT Bold"/>
              </a:rPr>
              <a:t>(Dinheiro sai do Município).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* Com Reforma da Previdência, além da idade mínima, o Dinheiro da Previdência e do FGTS será recolhido por até 49 anos.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  </a:t>
            </a:r>
            <a:r>
              <a:rPr lang="pt-BR">
                <a:solidFill>
                  <a:srgbClr val="800000"/>
                </a:solidFill>
                <a:latin typeface="Arial Rounded MT Bold"/>
              </a:rPr>
              <a:t>* QUEM FARÁ ESSE AJUSTE SERÁ A ECONOMIA LOCAL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* Situação é pior nos pequenos e médios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94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231120"/>
            <a:ext cx="7344360" cy="82116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2087640" y="6236640"/>
            <a:ext cx="4968360" cy="63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2060"/>
                </a:solidFill>
                <a:latin typeface="Calibri"/>
              </a:rPr>
              <a:t>Mauricio Moromizato – moromizato13@gmail.com</a:t>
            </a:r>
            <a:endParaRPr/>
          </a:p>
        </p:txBody>
      </p:sp>
      <p:sp>
        <p:nvSpPr>
          <p:cNvPr id="96" name="CustomShape 3"/>
          <p:cNvSpPr/>
          <p:nvPr/>
        </p:nvSpPr>
        <p:spPr>
          <a:xfrm>
            <a:off x="2735640" y="2895120"/>
            <a:ext cx="1079640" cy="215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pic>
        <p:nvPicPr>
          <p:cNvPr id="97" name="Imagem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468720" y="231120"/>
            <a:ext cx="3312000" cy="3944160"/>
          </a:xfrm>
          <a:prstGeom prst="rect">
            <a:avLst/>
          </a:prstGeom>
          <a:ln>
            <a:noFill/>
          </a:ln>
        </p:spPr>
      </p:pic>
      <p:pic>
        <p:nvPicPr>
          <p:cNvPr id="98" name="Imagem 7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534480" y="2421000"/>
            <a:ext cx="1109160" cy="273960"/>
          </a:xfrm>
          <a:prstGeom prst="rect">
            <a:avLst/>
          </a:prstGeom>
          <a:ln>
            <a:noFill/>
          </a:ln>
        </p:spPr>
      </p:pic>
      <p:pic>
        <p:nvPicPr>
          <p:cNvPr id="99" name="Imagem 8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899640" y="3357000"/>
            <a:ext cx="1109160" cy="273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755640" y="1412640"/>
            <a:ext cx="7776360" cy="544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VIDA ACONTECE NOS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REFORMA DA PREVIDÊNCIA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Trabalhador aposentado                               contribuição do trabalhador, da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empresa e FGTS                                       Aposentadoria + FGTS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Economia local</a:t>
            </a:r>
            <a:r>
              <a:rPr lang="pt-BR" sz="1600">
                <a:solidFill>
                  <a:srgbClr val="ffffff"/>
                </a:solidFill>
                <a:latin typeface="Arial Rounded MT Bold"/>
              </a:rPr>
              <a:t> </a:t>
            </a:r>
            <a:r>
              <a:rPr lang="pt-BR" sz="1600">
                <a:solidFill>
                  <a:srgbClr val="800000"/>
                </a:solidFill>
                <a:latin typeface="Arial Rounded MT Bold"/>
              </a:rPr>
              <a:t>(Dinheiro entra no Município).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* Com Reforma da Previdência, além da idade mínima, o Dinheiro da Previdência e do FGTS será recolhido por até 49 anos.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  </a:t>
            </a:r>
            <a:r>
              <a:rPr lang="pt-BR">
                <a:solidFill>
                  <a:srgbClr val="800000"/>
                </a:solidFill>
                <a:latin typeface="Arial Rounded MT Bold"/>
              </a:rPr>
              <a:t>* QUEM FARÁ ESSE AJUSTE SERÁ A ECONOMIA LOCAL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* Situação é pior nos pequenos e médios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101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231120"/>
            <a:ext cx="7344360" cy="82116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2087640" y="6236640"/>
            <a:ext cx="4968360" cy="63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2060"/>
                </a:solidFill>
                <a:latin typeface="Calibri"/>
              </a:rPr>
              <a:t>Mauricio Moromizato – moromizato13@gmail.com</a:t>
            </a:r>
            <a:endParaRPr/>
          </a:p>
        </p:txBody>
      </p:sp>
      <p:pic>
        <p:nvPicPr>
          <p:cNvPr id="103" name="Imagem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468720" y="231120"/>
            <a:ext cx="3312000" cy="3944160"/>
          </a:xfrm>
          <a:prstGeom prst="rect">
            <a:avLst/>
          </a:prstGeom>
          <a:ln>
            <a:noFill/>
          </a:ln>
        </p:spPr>
      </p:pic>
      <p:pic>
        <p:nvPicPr>
          <p:cNvPr id="104" name="Imagem 7" descr=""/>
          <p:cNvPicPr/>
          <p:nvPr/>
        </p:nvPicPr>
        <p:blipFill>
          <a:blip r:embed="rId3"/>
          <a:stretch>
            <a:fillRect/>
          </a:stretch>
        </p:blipFill>
        <p:spPr>
          <a:xfrm rot="10800000">
            <a:off x="3528360" y="2421000"/>
            <a:ext cx="1109160" cy="273960"/>
          </a:xfrm>
          <a:prstGeom prst="rect">
            <a:avLst/>
          </a:prstGeom>
          <a:ln>
            <a:noFill/>
          </a:ln>
        </p:spPr>
      </p:pic>
      <p:pic>
        <p:nvPicPr>
          <p:cNvPr id="105" name="Imagem 8" descr=""/>
          <p:cNvPicPr/>
          <p:nvPr/>
        </p:nvPicPr>
        <p:blipFill>
          <a:blip r:embed="rId4"/>
          <a:stretch>
            <a:fillRect/>
          </a:stretch>
        </p:blipFill>
        <p:spPr>
          <a:xfrm rot="1255800">
            <a:off x="3288240" y="2719440"/>
            <a:ext cx="1109160" cy="273960"/>
          </a:xfrm>
          <a:prstGeom prst="rect">
            <a:avLst/>
          </a:prstGeom>
          <a:ln>
            <a:noFill/>
          </a:ln>
        </p:spPr>
      </p:pic>
      <p:pic>
        <p:nvPicPr>
          <p:cNvPr id="106" name="Imagem 15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6854760" y="2913120"/>
            <a:ext cx="1109160" cy="273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755640" y="1412640"/>
            <a:ext cx="7776360" cy="590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VIDA ACONTECE NOS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REFORMA DA PREVIDÊNCIA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ffff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Aumentará o tempo em que parte do salário</a:t>
            </a:r>
            <a:r>
              <a:rPr lang="pt-BR" sz="1600">
                <a:solidFill>
                  <a:srgbClr val="ffffff"/>
                </a:solidFill>
                <a:latin typeface="Arial Rounded MT Bold"/>
              </a:rPr>
              <a:t> </a:t>
            </a:r>
            <a:r>
              <a:rPr lang="pt-BR" sz="1600">
                <a:solidFill>
                  <a:srgbClr val="800000"/>
                </a:solidFill>
                <a:latin typeface="Arial Rounded MT Bold"/>
              </a:rPr>
              <a:t>sai do município;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ffffff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Diminuirá o tempo em que esse dinheiro</a:t>
            </a:r>
            <a:r>
              <a:rPr lang="pt-BR" sz="1600">
                <a:solidFill>
                  <a:srgbClr val="ffffff"/>
                </a:solidFill>
                <a:latin typeface="Arial Rounded MT Bold"/>
              </a:rPr>
              <a:t> </a:t>
            </a:r>
            <a:r>
              <a:rPr lang="pt-BR" sz="1600">
                <a:solidFill>
                  <a:srgbClr val="800000"/>
                </a:solidFill>
                <a:latin typeface="Arial Rounded MT Bold"/>
              </a:rPr>
              <a:t>entra no município.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00000"/>
                </a:solidFill>
                <a:latin typeface="Arial Rounded MT Bold"/>
              </a:rPr>
              <a:t>TRABALHADOR APOSENTADO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Não poupa;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Maior parte dos gastos é local;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Alimenta economia municipal e a Arrecadação própria da Prefeitura, como consequência;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Abre vaga no mercado de trabalho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Concurso Público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Comércio e Serviços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Agricultura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 Rounded MT Bold"/>
              </a:rPr>
              <a:t>- Indústria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0000"/>
                </a:solidFill>
                <a:latin typeface="Arial Rounded MT Bold"/>
              </a:rPr>
              <a:t> </a:t>
            </a:r>
            <a:r>
              <a:rPr lang="pt-BR">
                <a:solidFill>
                  <a:srgbClr val="800000"/>
                </a:solidFill>
                <a:latin typeface="Arial Rounded MT Bold"/>
              </a:rPr>
              <a:t>* QUEM FARÁ ESSE AJUSTE SERÁ A ECONOMIA LOCAL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108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231120"/>
            <a:ext cx="7344360" cy="82116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2087640" y="6236640"/>
            <a:ext cx="4968360" cy="63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2060"/>
                </a:solidFill>
                <a:latin typeface="Calibri"/>
              </a:rPr>
              <a:t>Mauricio Moromizato – moromizato13@gmail.com</a:t>
            </a:r>
            <a:endParaRPr/>
          </a:p>
        </p:txBody>
      </p:sp>
      <p:pic>
        <p:nvPicPr>
          <p:cNvPr id="110" name="Imagem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468720" y="231120"/>
            <a:ext cx="3312000" cy="3944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