
<file path=[Content_Types].xml><?xml version="1.0" encoding="utf-8"?>
<Types xmlns="http://schemas.openxmlformats.org/package/2006/content-types">
  <Default Extension="png" ContentType="image/png"/>
  <Default Extension="jpg&amp;ehk=HmyK" ContentType="image/jpe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2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8" r:id="rId5"/>
    <p:sldId id="283" r:id="rId6"/>
    <p:sldId id="272" r:id="rId7"/>
    <p:sldId id="260" r:id="rId8"/>
    <p:sldId id="273" r:id="rId9"/>
    <p:sldId id="307" r:id="rId10"/>
    <p:sldId id="308" r:id="rId11"/>
    <p:sldId id="319" r:id="rId12"/>
    <p:sldId id="342" r:id="rId13"/>
    <p:sldId id="322" r:id="rId14"/>
    <p:sldId id="317" r:id="rId15"/>
    <p:sldId id="318" r:id="rId16"/>
    <p:sldId id="343" r:id="rId17"/>
    <p:sldId id="309" r:id="rId18"/>
    <p:sldId id="320" r:id="rId19"/>
    <p:sldId id="321" r:id="rId20"/>
    <p:sldId id="310" r:id="rId21"/>
    <p:sldId id="323" r:id="rId22"/>
    <p:sldId id="324" r:id="rId23"/>
    <p:sldId id="261" r:id="rId24"/>
    <p:sldId id="306" r:id="rId25"/>
    <p:sldId id="313" r:id="rId26"/>
    <p:sldId id="294" r:id="rId27"/>
    <p:sldId id="325" r:id="rId28"/>
    <p:sldId id="263" r:id="rId29"/>
    <p:sldId id="326" r:id="rId30"/>
    <p:sldId id="327" r:id="rId31"/>
    <p:sldId id="267" r:id="rId32"/>
    <p:sldId id="268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278" r:id="rId45"/>
    <p:sldId id="312" r:id="rId46"/>
    <p:sldId id="341" r:id="rId47"/>
    <p:sldId id="280" r:id="rId48"/>
    <p:sldId id="292" r:id="rId49"/>
    <p:sldId id="290" r:id="rId50"/>
    <p:sldId id="291" r:id="rId51"/>
    <p:sldId id="285" r:id="rId5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000" b="1" dirty="0"/>
              <a:t>Eje izquierdo: </a:t>
            </a:r>
            <a:r>
              <a:rPr lang="es-CL" sz="2000" b="1" u="sng" dirty="0">
                <a:solidFill>
                  <a:srgbClr val="FF0000"/>
                </a:solidFill>
              </a:rPr>
              <a:t>Relación de dependencia demográfica</a:t>
            </a:r>
            <a:r>
              <a:rPr lang="es-CL" sz="2000" b="1" dirty="0"/>
              <a:t>: personas menores de 15 anos y mayores de 65 anos por cada 100 personas en edad de trabajar (15 - 64 anos) </a:t>
            </a:r>
          </a:p>
          <a:p>
            <a:pPr>
              <a:defRPr/>
            </a:pPr>
            <a:r>
              <a:rPr lang="es-CL" sz="2000" b="1" dirty="0"/>
              <a:t>Eje derecho: </a:t>
            </a:r>
            <a:r>
              <a:rPr lang="es-CL" sz="2000" b="1" u="sng" dirty="0">
                <a:solidFill>
                  <a:srgbClr val="FF0000"/>
                </a:solidFill>
              </a:rPr>
              <a:t>Relación de apoyo potencial</a:t>
            </a:r>
            <a:r>
              <a:rPr lang="es-CL" sz="2000" b="1" dirty="0"/>
              <a:t>: Número de personas</a:t>
            </a:r>
            <a:r>
              <a:rPr lang="es-CL" sz="2000" b="1" baseline="0" dirty="0"/>
              <a:t> en edades activas (15 – 64) por pers</a:t>
            </a:r>
            <a:endParaRPr lang="es-CL" sz="2000" b="1" dirty="0"/>
          </a:p>
        </c:rich>
      </c:tx>
      <c:layout>
        <c:manualLayout>
          <c:xMode val="edge"/>
          <c:yMode val="edge"/>
          <c:x val="9.3498683269961094E-2"/>
          <c:y val="9.3415036517935065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Total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'indicadores estructura'!$B$8:$EV$8</c:f>
              <c:numCache>
                <c:formatCode>General</c:formatCode>
                <c:ptCount val="15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  <c:pt idx="150">
                  <c:v>2100</c:v>
                </c:pt>
              </c:numCache>
            </c:numRef>
          </c:cat>
          <c:val>
            <c:numRef>
              <c:f>'indicadores estructura'!$B$43:$EV$43</c:f>
              <c:numCache>
                <c:formatCode>@</c:formatCode>
                <c:ptCount val="151"/>
                <c:pt idx="0" formatCode="0.00">
                  <c:v>0.69338226803130709</c:v>
                </c:pt>
                <c:pt idx="1">
                  <c:v>0.7031601028920873</c:v>
                </c:pt>
                <c:pt idx="2">
                  <c:v>0.71440327118684155</c:v>
                </c:pt>
                <c:pt idx="3">
                  <c:v>0.72672174101756393</c:v>
                </c:pt>
                <c:pt idx="4">
                  <c:v>0.73912507615998457</c:v>
                </c:pt>
                <c:pt idx="5">
                  <c:v>0.75099254644701119</c:v>
                </c:pt>
                <c:pt idx="6">
                  <c:v>0.76172416763309569</c:v>
                </c:pt>
                <c:pt idx="7">
                  <c:v>0.77085917625109168</c:v>
                </c:pt>
                <c:pt idx="8">
                  <c:v>0.77786326291772689</c:v>
                </c:pt>
                <c:pt idx="9">
                  <c:v>0.78355375878105227</c:v>
                </c:pt>
                <c:pt idx="10">
                  <c:v>0.78802687163359286</c:v>
                </c:pt>
                <c:pt idx="11">
                  <c:v>0.79145144695660163</c:v>
                </c:pt>
                <c:pt idx="12">
                  <c:v>0.79562069524792622</c:v>
                </c:pt>
                <c:pt idx="13">
                  <c:v>0.79971332966738273</c:v>
                </c:pt>
                <c:pt idx="14">
                  <c:v>0.80272661295351133</c:v>
                </c:pt>
                <c:pt idx="15">
                  <c:v>0.80826863804436089</c:v>
                </c:pt>
                <c:pt idx="16">
                  <c:v>0.8062452322454724</c:v>
                </c:pt>
                <c:pt idx="17">
                  <c:v>0.80215491968163322</c:v>
                </c:pt>
                <c:pt idx="18">
                  <c:v>0.79601538346291434</c:v>
                </c:pt>
                <c:pt idx="19">
                  <c:v>0.78814588488401804</c:v>
                </c:pt>
                <c:pt idx="20" formatCode="General">
                  <c:v>0.7788180448872033</c:v>
                </c:pt>
                <c:pt idx="21" formatCode="General">
                  <c:v>0.7684760360374101</c:v>
                </c:pt>
                <c:pt idx="22" formatCode="General">
                  <c:v>0.75753329145784287</c:v>
                </c:pt>
                <c:pt idx="23" formatCode="General">
                  <c:v>0.74632143453933475</c:v>
                </c:pt>
                <c:pt idx="24" formatCode="General">
                  <c:v>0.73501088553847016</c:v>
                </c:pt>
                <c:pt idx="25" formatCode="General">
                  <c:v>0.72354493424241118</c:v>
                </c:pt>
                <c:pt idx="26" formatCode="General">
                  <c:v>0.7114461948086489</c:v>
                </c:pt>
                <c:pt idx="27" formatCode="General">
                  <c:v>0.69845263563093107</c:v>
                </c:pt>
                <c:pt idx="28" formatCode="General">
                  <c:v>0.68453052847219376</c:v>
                </c:pt>
                <c:pt idx="29" formatCode="General">
                  <c:v>0.669835100786767</c:v>
                </c:pt>
                <c:pt idx="30" formatCode="General">
                  <c:v>0.65482980653782896</c:v>
                </c:pt>
                <c:pt idx="31" formatCode="General">
                  <c:v>0.64002280068946305</c:v>
                </c:pt>
                <c:pt idx="32" formatCode="General">
                  <c:v>0.62603047508053633</c:v>
                </c:pt>
                <c:pt idx="33" formatCode="General">
                  <c:v>0.61377233601395798</c:v>
                </c:pt>
                <c:pt idx="34" formatCode="General">
                  <c:v>0.60346132849746059</c:v>
                </c:pt>
                <c:pt idx="35" formatCode="General">
                  <c:v>0.59474266966218314</c:v>
                </c:pt>
                <c:pt idx="36" formatCode="General">
                  <c:v>0.58752101704175796</c:v>
                </c:pt>
                <c:pt idx="37" formatCode="General">
                  <c:v>0.5816921880682745</c:v>
                </c:pt>
                <c:pt idx="38" formatCode="General">
                  <c:v>0.57706084421500459</c:v>
                </c:pt>
                <c:pt idx="39" formatCode="General">
                  <c:v>0.57338547022067543</c:v>
                </c:pt>
                <c:pt idx="40" formatCode="General">
                  <c:v>0.57042253271151333</c:v>
                </c:pt>
                <c:pt idx="41" formatCode="General">
                  <c:v>0.568005952259929</c:v>
                </c:pt>
                <c:pt idx="42" formatCode="General">
                  <c:v>0.56579792799874984</c:v>
                </c:pt>
                <c:pt idx="43" formatCode="General">
                  <c:v>0.56354735714563808</c:v>
                </c:pt>
                <c:pt idx="44" formatCode="General">
                  <c:v>0.56109634613076109</c:v>
                </c:pt>
                <c:pt idx="45" formatCode="General">
                  <c:v>0.55832871985424704</c:v>
                </c:pt>
                <c:pt idx="46" formatCode="General">
                  <c:v>0.55514217084634065</c:v>
                </c:pt>
                <c:pt idx="47" formatCode="General">
                  <c:v>0.55135363610632071</c:v>
                </c:pt>
                <c:pt idx="48" formatCode="General">
                  <c:v>0.54631101453223241</c:v>
                </c:pt>
                <c:pt idx="49" formatCode="General">
                  <c:v>0.54019434175669268</c:v>
                </c:pt>
                <c:pt idx="50" formatCode="General">
                  <c:v>0.53325170419229595</c:v>
                </c:pt>
                <c:pt idx="51" formatCode="General">
                  <c:v>0.52557645451420154</c:v>
                </c:pt>
                <c:pt idx="52" formatCode="General">
                  <c:v>0.51718332157801539</c:v>
                </c:pt>
                <c:pt idx="53" formatCode="General">
                  <c:v>0.50794166506035443</c:v>
                </c:pt>
                <c:pt idx="54" formatCode="General">
                  <c:v>0.49908083203470338</c:v>
                </c:pt>
                <c:pt idx="55" formatCode="General">
                  <c:v>0.490764499531608</c:v>
                </c:pt>
                <c:pt idx="56" formatCode="General">
                  <c:v>0.48333805966375015</c:v>
                </c:pt>
                <c:pt idx="57" formatCode="General">
                  <c:v>0.47704283798086111</c:v>
                </c:pt>
                <c:pt idx="58" formatCode="General">
                  <c:v>0.47201025069442304</c:v>
                </c:pt>
                <c:pt idx="59" formatCode="General">
                  <c:v>0.46794568310942708</c:v>
                </c:pt>
                <c:pt idx="60" formatCode="General">
                  <c:v>0.46467890387166533</c:v>
                </c:pt>
                <c:pt idx="61" formatCode="General">
                  <c:v>0.4620721228193071</c:v>
                </c:pt>
                <c:pt idx="62" formatCode="General">
                  <c:v>0.45968746057787774</c:v>
                </c:pt>
                <c:pt idx="63" formatCode="General">
                  <c:v>0.45992337912020592</c:v>
                </c:pt>
                <c:pt idx="64" formatCode="General">
                  <c:v>0.45846727774968299</c:v>
                </c:pt>
                <c:pt idx="65" formatCode="General">
                  <c:v>0.4566433313238214</c:v>
                </c:pt>
                <c:pt idx="66" formatCode="General">
                  <c:v>0.45702150217553927</c:v>
                </c:pt>
                <c:pt idx="67" formatCode="General">
                  <c:v>0.45837943018651073</c:v>
                </c:pt>
                <c:pt idx="68" formatCode="General">
                  <c:v>0.46096856139556386</c:v>
                </c:pt>
                <c:pt idx="69" formatCode="General">
                  <c:v>0.46381454730153265</c:v>
                </c:pt>
                <c:pt idx="70" formatCode="General">
                  <c:v>0.46709742873076976</c:v>
                </c:pt>
                <c:pt idx="71" formatCode="General">
                  <c:v>0.47072094771390005</c:v>
                </c:pt>
                <c:pt idx="72" formatCode="General">
                  <c:v>0.4745703342426153</c:v>
                </c:pt>
                <c:pt idx="73" formatCode="General">
                  <c:v>0.47855724740641015</c:v>
                </c:pt>
                <c:pt idx="74" formatCode="General">
                  <c:v>0.48265183604752088</c:v>
                </c:pt>
                <c:pt idx="75" formatCode="General">
                  <c:v>0.48690327080590856</c:v>
                </c:pt>
                <c:pt idx="76" formatCode="General">
                  <c:v>0.49151149652525072</c:v>
                </c:pt>
                <c:pt idx="77" formatCode="General">
                  <c:v>0.50222990409841151</c:v>
                </c:pt>
                <c:pt idx="78" formatCode="General">
                  <c:v>0.49943929709638701</c:v>
                </c:pt>
                <c:pt idx="79" formatCode="General">
                  <c:v>0.50629324935152009</c:v>
                </c:pt>
                <c:pt idx="80" formatCode="General">
                  <c:v>0.51390527258937246</c:v>
                </c:pt>
                <c:pt idx="81" formatCode="General">
                  <c:v>0.52201976749733625</c:v>
                </c:pt>
                <c:pt idx="82" formatCode="General">
                  <c:v>0.53035150689544341</c:v>
                </c:pt>
                <c:pt idx="83" formatCode="General">
                  <c:v>0.53865629554360095</c:v>
                </c:pt>
                <c:pt idx="84" formatCode="General">
                  <c:v>0.54676722162148894</c:v>
                </c:pt>
                <c:pt idx="85" formatCode="General">
                  <c:v>0.55454867301229527</c:v>
                </c:pt>
                <c:pt idx="86" formatCode="General">
                  <c:v>0.56195327507753412</c:v>
                </c:pt>
                <c:pt idx="87" formatCode="General">
                  <c:v>0.56896980529100394</c:v>
                </c:pt>
                <c:pt idx="88" formatCode="General">
                  <c:v>0.5756346549627962</c:v>
                </c:pt>
                <c:pt idx="89" formatCode="General">
                  <c:v>0.58199976629227645</c:v>
                </c:pt>
                <c:pt idx="90" formatCode="General">
                  <c:v>0.58810704434416494</c:v>
                </c:pt>
                <c:pt idx="91" formatCode="General">
                  <c:v>0.5939515866948526</c:v>
                </c:pt>
                <c:pt idx="92" formatCode="General">
                  <c:v>0.59960386284477396</c:v>
                </c:pt>
                <c:pt idx="93" formatCode="General">
                  <c:v>0.60513882568973631</c:v>
                </c:pt>
                <c:pt idx="94" formatCode="General">
                  <c:v>0.61064551723022953</c:v>
                </c:pt>
                <c:pt idx="95" formatCode="General">
                  <c:v>0.61623509653449871</c:v>
                </c:pt>
                <c:pt idx="96" formatCode="General">
                  <c:v>0.62201347920126915</c:v>
                </c:pt>
                <c:pt idx="97" formatCode="General">
                  <c:v>0.62813116729066798</c:v>
                </c:pt>
                <c:pt idx="98" formatCode="General">
                  <c:v>0.63507846029348003</c:v>
                </c:pt>
                <c:pt idx="99" formatCode="General">
                  <c:v>0.64278811453697693</c:v>
                </c:pt>
                <c:pt idx="100" formatCode="General">
                  <c:v>0.65113512618335978</c:v>
                </c:pt>
                <c:pt idx="101" formatCode="General">
                  <c:v>0.66013078031181349</c:v>
                </c:pt>
                <c:pt idx="102" formatCode="General">
                  <c:v>0.66974709256724485</c:v>
                </c:pt>
                <c:pt idx="103" formatCode="General">
                  <c:v>0.67989130963950206</c:v>
                </c:pt>
                <c:pt idx="104" formatCode="General">
                  <c:v>0.69042346483833872</c:v>
                </c:pt>
                <c:pt idx="105" formatCode="General">
                  <c:v>0.70114722008464014</c:v>
                </c:pt>
                <c:pt idx="106" formatCode="General">
                  <c:v>0.71180634885606819</c:v>
                </c:pt>
                <c:pt idx="107" formatCode="General">
                  <c:v>0.72214169128832539</c:v>
                </c:pt>
                <c:pt idx="108" formatCode="General">
                  <c:v>0.73198035430514796</c:v>
                </c:pt>
                <c:pt idx="109" formatCode="General">
                  <c:v>0.74127523381649474</c:v>
                </c:pt>
                <c:pt idx="110" formatCode="General">
                  <c:v>0.7500710074993</c:v>
                </c:pt>
                <c:pt idx="111" formatCode="General">
                  <c:v>0.75840487511550148</c:v>
                </c:pt>
                <c:pt idx="112" formatCode="General">
                  <c:v>0.76628622374295474</c:v>
                </c:pt>
                <c:pt idx="113" formatCode="General">
                  <c:v>0.77370931030282053</c:v>
                </c:pt>
                <c:pt idx="114" formatCode="General">
                  <c:v>0.78068207178408555</c:v>
                </c:pt>
                <c:pt idx="115" formatCode="General">
                  <c:v>0.78722156692667289</c:v>
                </c:pt>
                <c:pt idx="116" formatCode="General">
                  <c:v>0.79336131370801422</c:v>
                </c:pt>
                <c:pt idx="117" formatCode="General">
                  <c:v>0.79885609261823631</c:v>
                </c:pt>
                <c:pt idx="118" formatCode="General">
                  <c:v>0.80337057794645372</c:v>
                </c:pt>
                <c:pt idx="119" formatCode="General">
                  <c:v>0.80804674654451791</c:v>
                </c:pt>
                <c:pt idx="120" formatCode="General">
                  <c:v>0.8126451475228349</c:v>
                </c:pt>
                <c:pt idx="121" formatCode="General">
                  <c:v>0.81720749301501083</c:v>
                </c:pt>
                <c:pt idx="122" formatCode="General">
                  <c:v>0.82174882907023128</c:v>
                </c:pt>
                <c:pt idx="123" formatCode="General">
                  <c:v>0.82624694383422836</c:v>
                </c:pt>
                <c:pt idx="124" formatCode="General">
                  <c:v>0.83064878387926777</c:v>
                </c:pt>
                <c:pt idx="125" formatCode="General">
                  <c:v>0.83488885530307677</c:v>
                </c:pt>
                <c:pt idx="126" formatCode="General">
                  <c:v>0.8388802199880292</c:v>
                </c:pt>
                <c:pt idx="127" formatCode="General">
                  <c:v>0.83515047628349548</c:v>
                </c:pt>
                <c:pt idx="128" formatCode="General">
                  <c:v>0.85002825725004161</c:v>
                </c:pt>
                <c:pt idx="129" formatCode="General">
                  <c:v>0.85248872044823742</c:v>
                </c:pt>
                <c:pt idx="130" formatCode="General">
                  <c:v>0.85438482812357919</c:v>
                </c:pt>
                <c:pt idx="131" formatCode="General">
                  <c:v>0.85587535697287564</c:v>
                </c:pt>
                <c:pt idx="132" formatCode="General">
                  <c:v>0.85707666057855836</c:v>
                </c:pt>
                <c:pt idx="133" formatCode="General">
                  <c:v>0.85806535488024394</c:v>
                </c:pt>
                <c:pt idx="134" formatCode="General">
                  <c:v>0.85889764578652306</c:v>
                </c:pt>
                <c:pt idx="135" formatCode="General">
                  <c:v>0.85964403962236491</c:v>
                </c:pt>
                <c:pt idx="136" formatCode="General">
                  <c:v>0.86037189928862112</c:v>
                </c:pt>
                <c:pt idx="137" formatCode="General">
                  <c:v>0.86110246564984694</c:v>
                </c:pt>
                <c:pt idx="138" formatCode="General">
                  <c:v>0.86183061656879667</c:v>
                </c:pt>
                <c:pt idx="139" formatCode="General">
                  <c:v>0.86254677747262543</c:v>
                </c:pt>
                <c:pt idx="140" formatCode="General">
                  <c:v>0.86323661398545348</c:v>
                </c:pt>
                <c:pt idx="141" formatCode="General">
                  <c:v>0.86389378801568462</c:v>
                </c:pt>
                <c:pt idx="142" formatCode="General">
                  <c:v>0.86451094990985089</c:v>
                </c:pt>
                <c:pt idx="143" formatCode="General">
                  <c:v>0.86508342764060764</c:v>
                </c:pt>
                <c:pt idx="144" formatCode="General">
                  <c:v>0.86560684837747948</c:v>
                </c:pt>
                <c:pt idx="145" formatCode="General">
                  <c:v>0.86607229302939825</c:v>
                </c:pt>
                <c:pt idx="146" formatCode="General">
                  <c:v>0.86647453596756785</c:v>
                </c:pt>
                <c:pt idx="147" formatCode="General">
                  <c:v>0.86680668064665101</c:v>
                </c:pt>
                <c:pt idx="148" formatCode="General">
                  <c:v>0.86707337434433607</c:v>
                </c:pt>
                <c:pt idx="149" formatCode="General">
                  <c:v>0.86727339120292135</c:v>
                </c:pt>
                <c:pt idx="150" formatCode="General">
                  <c:v>0.86741046824122725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FCB-4301-8CBC-C7C1B432A3A1}"/>
            </c:ext>
          </c:extLst>
        </c:ser>
        <c:ser>
          <c:idx val="1"/>
          <c:order val="1"/>
          <c:tx>
            <c:v>Menores de 15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'indicadores estructura'!$B$8:$EV$8</c:f>
              <c:numCache>
                <c:formatCode>General</c:formatCode>
                <c:ptCount val="15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  <c:pt idx="150">
                  <c:v>2100</c:v>
                </c:pt>
              </c:numCache>
            </c:numRef>
          </c:cat>
          <c:val>
            <c:numRef>
              <c:f>'indicadores estructura'!$B$44:$EV$44</c:f>
              <c:numCache>
                <c:formatCode>General</c:formatCode>
                <c:ptCount val="151"/>
                <c:pt idx="0">
                  <c:v>0.62078637388305702</c:v>
                </c:pt>
                <c:pt idx="1">
                  <c:v>0.62986216343016765</c:v>
                </c:pt>
                <c:pt idx="2">
                  <c:v>0.64010514605050006</c:v>
                </c:pt>
                <c:pt idx="3">
                  <c:v>0.6512059000080368</c:v>
                </c:pt>
                <c:pt idx="4">
                  <c:v>0.6622250859837524</c:v>
                </c:pt>
                <c:pt idx="5">
                  <c:v>0.67260231693159112</c:v>
                </c:pt>
                <c:pt idx="6">
                  <c:v>0.68178823282679557</c:v>
                </c:pt>
                <c:pt idx="7">
                  <c:v>0.68937530628075228</c:v>
                </c:pt>
                <c:pt idx="8">
                  <c:v>0.69488230479288915</c:v>
                </c:pt>
                <c:pt idx="9">
                  <c:v>0.69912771826849063</c:v>
                </c:pt>
                <c:pt idx="10">
                  <c:v>0.70224008385263703</c:v>
                </c:pt>
                <c:pt idx="11">
                  <c:v>0.70442613877926485</c:v>
                </c:pt>
                <c:pt idx="12">
                  <c:v>0.70746838580483984</c:v>
                </c:pt>
                <c:pt idx="13">
                  <c:v>0.71059967163932292</c:v>
                </c:pt>
                <c:pt idx="14">
                  <c:v>0.71287189388905536</c:v>
                </c:pt>
                <c:pt idx="15">
                  <c:v>0.71770364092811456</c:v>
                </c:pt>
                <c:pt idx="16">
                  <c:v>0.71547314092224668</c:v>
                </c:pt>
                <c:pt idx="17">
                  <c:v>0.71134560200938746</c:v>
                </c:pt>
                <c:pt idx="18">
                  <c:v>0.70527032056835026</c:v>
                </c:pt>
                <c:pt idx="19">
                  <c:v>0.69750215647138891</c:v>
                </c:pt>
                <c:pt idx="20">
                  <c:v>0.68825282957554845</c:v>
                </c:pt>
                <c:pt idx="21">
                  <c:v>0.67781401322088308</c:v>
                </c:pt>
                <c:pt idx="22">
                  <c:v>0.66663589497343501</c:v>
                </c:pt>
                <c:pt idx="23">
                  <c:v>0.65511072455224273</c:v>
                </c:pt>
                <c:pt idx="24">
                  <c:v>0.64346423349623638</c:v>
                </c:pt>
                <c:pt idx="25">
                  <c:v>0.63170253324195025</c:v>
                </c:pt>
                <c:pt idx="26">
                  <c:v>0.61940102673481456</c:v>
                </c:pt>
                <c:pt idx="27">
                  <c:v>0.60630076346390405</c:v>
                </c:pt>
                <c:pt idx="28">
                  <c:v>0.59233516877965375</c:v>
                </c:pt>
                <c:pt idx="29">
                  <c:v>0.57763136898531675</c:v>
                </c:pt>
                <c:pt idx="30">
                  <c:v>0.5626019587522253</c:v>
                </c:pt>
                <c:pt idx="31">
                  <c:v>0.54772283126702082</c:v>
                </c:pt>
                <c:pt idx="32">
                  <c:v>0.53359743559150452</c:v>
                </c:pt>
                <c:pt idx="33">
                  <c:v>0.52115076658229043</c:v>
                </c:pt>
                <c:pt idx="34">
                  <c:v>0.51039527780766047</c:v>
                </c:pt>
                <c:pt idx="35">
                  <c:v>0.50119301128653526</c:v>
                </c:pt>
                <c:pt idx="36">
                  <c:v>0.49345095281096446</c:v>
                </c:pt>
                <c:pt idx="37">
                  <c:v>0.48703751081681029</c:v>
                </c:pt>
                <c:pt idx="38">
                  <c:v>0.48172261570218428</c:v>
                </c:pt>
                <c:pt idx="39">
                  <c:v>0.47724037016530879</c:v>
                </c:pt>
                <c:pt idx="40">
                  <c:v>0.47332585145775297</c:v>
                </c:pt>
                <c:pt idx="41">
                  <c:v>0.46974231078320811</c:v>
                </c:pt>
                <c:pt idx="42">
                  <c:v>0.46618452912886382</c:v>
                </c:pt>
                <c:pt idx="43">
                  <c:v>0.46241449450230238</c:v>
                </c:pt>
                <c:pt idx="44">
                  <c:v>0.45831935784545641</c:v>
                </c:pt>
                <c:pt idx="45">
                  <c:v>0.45382568570263571</c:v>
                </c:pt>
                <c:pt idx="46">
                  <c:v>0.44886809507563569</c:v>
                </c:pt>
                <c:pt idx="47">
                  <c:v>0.44330240266547705</c:v>
                </c:pt>
                <c:pt idx="48">
                  <c:v>0.43654474180294922</c:v>
                </c:pt>
                <c:pt idx="49">
                  <c:v>0.42878300000924668</c:v>
                </c:pt>
                <c:pt idx="50">
                  <c:v>0.4202732301903816</c:v>
                </c:pt>
                <c:pt idx="51">
                  <c:v>0.41109625412458128</c:v>
                </c:pt>
                <c:pt idx="52">
                  <c:v>0.40119732449734918</c:v>
                </c:pt>
                <c:pt idx="53">
                  <c:v>0.39057427309940373</c:v>
                </c:pt>
                <c:pt idx="54">
                  <c:v>0.3802041689776825</c:v>
                </c:pt>
                <c:pt idx="55">
                  <c:v>0.37015487714332551</c:v>
                </c:pt>
                <c:pt idx="56">
                  <c:v>0.360703874025533</c:v>
                </c:pt>
                <c:pt idx="57">
                  <c:v>0.35206030102461133</c:v>
                </c:pt>
                <c:pt idx="58">
                  <c:v>0.34431380464879519</c:v>
                </c:pt>
                <c:pt idx="59">
                  <c:v>0.33735197145148393</c:v>
                </c:pt>
                <c:pt idx="60">
                  <c:v>0.33103505641061809</c:v>
                </c:pt>
                <c:pt idx="61">
                  <c:v>0.32522984124980792</c:v>
                </c:pt>
                <c:pt idx="62">
                  <c:v>0.31975310583582933</c:v>
                </c:pt>
                <c:pt idx="63">
                  <c:v>0.31694227423513227</c:v>
                </c:pt>
                <c:pt idx="64">
                  <c:v>0.31196015601233534</c:v>
                </c:pt>
                <c:pt idx="65">
                  <c:v>0.30703140310317795</c:v>
                </c:pt>
                <c:pt idx="66">
                  <c:v>0.30272163084581538</c:v>
                </c:pt>
                <c:pt idx="67">
                  <c:v>0.29893178465501635</c:v>
                </c:pt>
                <c:pt idx="68">
                  <c:v>0.29590102077355923</c:v>
                </c:pt>
                <c:pt idx="69">
                  <c:v>0.29281278444077713</c:v>
                </c:pt>
                <c:pt idx="70">
                  <c:v>0.28985606553428062</c:v>
                </c:pt>
                <c:pt idx="71">
                  <c:v>0.28700388362789248</c:v>
                </c:pt>
                <c:pt idx="72">
                  <c:v>0.28422981903203964</c:v>
                </c:pt>
                <c:pt idx="73">
                  <c:v>0.28151984318419898</c:v>
                </c:pt>
                <c:pt idx="74">
                  <c:v>0.27888644987991335</c:v>
                </c:pt>
                <c:pt idx="75">
                  <c:v>0.27635961688020644</c:v>
                </c:pt>
                <c:pt idx="76">
                  <c:v>0.27401216391061445</c:v>
                </c:pt>
                <c:pt idx="77">
                  <c:v>0.27663226561552884</c:v>
                </c:pt>
                <c:pt idx="78">
                  <c:v>0.2674898821549066</c:v>
                </c:pt>
                <c:pt idx="79">
                  <c:v>0.26621776902092797</c:v>
                </c:pt>
                <c:pt idx="80">
                  <c:v>0.26530698635628075</c:v>
                </c:pt>
                <c:pt idx="81">
                  <c:v>0.26463142223467284</c:v>
                </c:pt>
                <c:pt idx="82">
                  <c:v>0.26408683207567385</c:v>
                </c:pt>
                <c:pt idx="83">
                  <c:v>0.2635976752473515</c:v>
                </c:pt>
                <c:pt idx="84">
                  <c:v>0.26311379482692548</c:v>
                </c:pt>
                <c:pt idx="85">
                  <c:v>0.26258633690926253</c:v>
                </c:pt>
                <c:pt idx="86">
                  <c:v>0.26198751424132333</c:v>
                </c:pt>
                <c:pt idx="87">
                  <c:v>0.2613140069865843</c:v>
                </c:pt>
                <c:pt idx="88">
                  <c:v>0.26058390407381626</c:v>
                </c:pt>
                <c:pt idx="89">
                  <c:v>0.25982371275128791</c:v>
                </c:pt>
                <c:pt idx="90">
                  <c:v>0.25904852769050934</c:v>
                </c:pt>
                <c:pt idx="91">
                  <c:v>0.25827114793573369</c:v>
                </c:pt>
                <c:pt idx="92">
                  <c:v>0.25751340292710384</c:v>
                </c:pt>
                <c:pt idx="93">
                  <c:v>0.25679555569074825</c:v>
                </c:pt>
                <c:pt idx="94">
                  <c:v>0.25613857433600862</c:v>
                </c:pt>
                <c:pt idx="95">
                  <c:v>0.25556704561003041</c:v>
                </c:pt>
                <c:pt idx="96">
                  <c:v>0.25510223115566594</c:v>
                </c:pt>
                <c:pt idx="97">
                  <c:v>0.25476948882435385</c:v>
                </c:pt>
                <c:pt idx="98">
                  <c:v>0.25464495425779493</c:v>
                </c:pt>
                <c:pt idx="99">
                  <c:v>0.25471703466496182</c:v>
                </c:pt>
                <c:pt idx="100">
                  <c:v>0.254962852229357</c:v>
                </c:pt>
                <c:pt idx="101">
                  <c:v>0.25538192097793821</c:v>
                </c:pt>
                <c:pt idx="102">
                  <c:v>0.25596399385424035</c:v>
                </c:pt>
                <c:pt idx="103">
                  <c:v>0.25669399026927076</c:v>
                </c:pt>
                <c:pt idx="104">
                  <c:v>0.25754766696108811</c:v>
                </c:pt>
                <c:pt idx="105">
                  <c:v>0.25849119067136522</c:v>
                </c:pt>
                <c:pt idx="106">
                  <c:v>0.25948191739702731</c:v>
                </c:pt>
                <c:pt idx="107">
                  <c:v>0.26047807632020636</c:v>
                </c:pt>
                <c:pt idx="108">
                  <c:v>0.26145089066498806</c:v>
                </c:pt>
                <c:pt idx="109">
                  <c:v>0.26238981246699206</c:v>
                </c:pt>
                <c:pt idx="110">
                  <c:v>0.26329790946186488</c:v>
                </c:pt>
                <c:pt idx="111">
                  <c:v>0.26417747520275281</c:v>
                </c:pt>
                <c:pt idx="112">
                  <c:v>0.26502704198788907</c:v>
                </c:pt>
                <c:pt idx="113">
                  <c:v>0.26584281717713787</c:v>
                </c:pt>
                <c:pt idx="114">
                  <c:v>0.26662412372262678</c:v>
                </c:pt>
                <c:pt idx="115">
                  <c:v>0.26737106355921558</c:v>
                </c:pt>
                <c:pt idx="116">
                  <c:v>0.26808684556990853</c:v>
                </c:pt>
                <c:pt idx="117">
                  <c:v>0.26873278259734501</c:v>
                </c:pt>
                <c:pt idx="118">
                  <c:v>0.26925921956529503</c:v>
                </c:pt>
                <c:pt idx="119">
                  <c:v>0.26983578540285569</c:v>
                </c:pt>
                <c:pt idx="120">
                  <c:v>0.27042730706447843</c:v>
                </c:pt>
                <c:pt idx="121">
                  <c:v>0.27103993720185765</c:v>
                </c:pt>
                <c:pt idx="122">
                  <c:v>0.2716780746748278</c:v>
                </c:pt>
                <c:pt idx="123">
                  <c:v>0.27234012306217537</c:v>
                </c:pt>
                <c:pt idx="124">
                  <c:v>0.27301997896893843</c:v>
                </c:pt>
                <c:pt idx="125">
                  <c:v>0.27371019565582477</c:v>
                </c:pt>
                <c:pt idx="126">
                  <c:v>0.2743998404389888</c:v>
                </c:pt>
                <c:pt idx="127">
                  <c:v>0.27397359252397258</c:v>
                </c:pt>
                <c:pt idx="128">
                  <c:v>0.27636471143252284</c:v>
                </c:pt>
                <c:pt idx="129">
                  <c:v>0.2769397334601334</c:v>
                </c:pt>
                <c:pt idx="130">
                  <c:v>0.27746930738596587</c:v>
                </c:pt>
                <c:pt idx="131">
                  <c:v>0.27797601490915486</c:v>
                </c:pt>
                <c:pt idx="132">
                  <c:v>0.27847461958471798</c:v>
                </c:pt>
                <c:pt idx="133">
                  <c:v>0.27897486983957037</c:v>
                </c:pt>
                <c:pt idx="134">
                  <c:v>0.27948286004173584</c:v>
                </c:pt>
                <c:pt idx="135">
                  <c:v>0.28000489508210491</c:v>
                </c:pt>
                <c:pt idx="136">
                  <c:v>0.28054809285375443</c:v>
                </c:pt>
                <c:pt idx="137">
                  <c:v>0.28111064116347489</c:v>
                </c:pt>
                <c:pt idx="138">
                  <c:v>0.2816877851882178</c:v>
                </c:pt>
                <c:pt idx="139">
                  <c:v>0.28227413774654925</c:v>
                </c:pt>
                <c:pt idx="140">
                  <c:v>0.28286328145609779</c:v>
                </c:pt>
                <c:pt idx="141">
                  <c:v>0.28344942421582786</c:v>
                </c:pt>
                <c:pt idx="142">
                  <c:v>0.2840289901175464</c:v>
                </c:pt>
                <c:pt idx="143">
                  <c:v>0.28459889603928701</c:v>
                </c:pt>
                <c:pt idx="144">
                  <c:v>0.28515657396909427</c:v>
                </c:pt>
                <c:pt idx="145">
                  <c:v>0.2856983381936618</c:v>
                </c:pt>
                <c:pt idx="146">
                  <c:v>0.28622335319976155</c:v>
                </c:pt>
                <c:pt idx="147">
                  <c:v>0.28673026054008011</c:v>
                </c:pt>
                <c:pt idx="148">
                  <c:v>0.28721984648635968</c:v>
                </c:pt>
                <c:pt idx="149">
                  <c:v>0.28769139315168896</c:v>
                </c:pt>
                <c:pt idx="150">
                  <c:v>0.28814710496764007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FCB-4301-8CBC-C7C1B432A3A1}"/>
            </c:ext>
          </c:extLst>
        </c:ser>
        <c:ser>
          <c:idx val="2"/>
          <c:order val="2"/>
          <c:tx>
            <c:v>Mayores de 65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'indicadores estructura'!$B$8:$EV$8</c:f>
              <c:numCache>
                <c:formatCode>General</c:formatCode>
                <c:ptCount val="15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  <c:pt idx="150">
                  <c:v>2100</c:v>
                </c:pt>
              </c:numCache>
            </c:numRef>
          </c:cat>
          <c:val>
            <c:numRef>
              <c:f>'indicadores estructura'!$B$45:$EV$45</c:f>
              <c:numCache>
                <c:formatCode>General</c:formatCode>
                <c:ptCount val="151"/>
                <c:pt idx="0">
                  <c:v>7.2595894148250018E-2</c:v>
                </c:pt>
                <c:pt idx="1">
                  <c:v>7.3297939461919689E-2</c:v>
                </c:pt>
                <c:pt idx="2">
                  <c:v>7.4298125136341542E-2</c:v>
                </c:pt>
                <c:pt idx="3">
                  <c:v>7.5515841009527157E-2</c:v>
                </c:pt>
                <c:pt idx="4">
                  <c:v>7.6899990176232211E-2</c:v>
                </c:pt>
                <c:pt idx="5">
                  <c:v>7.8390229515420073E-2</c:v>
                </c:pt>
                <c:pt idx="6">
                  <c:v>7.993593480630018E-2</c:v>
                </c:pt>
                <c:pt idx="7">
                  <c:v>8.1483869970339393E-2</c:v>
                </c:pt>
                <c:pt idx="8">
                  <c:v>8.29809581248378E-2</c:v>
                </c:pt>
                <c:pt idx="9">
                  <c:v>8.4426040512561598E-2</c:v>
                </c:pt>
                <c:pt idx="10">
                  <c:v>8.5786787780955873E-2</c:v>
                </c:pt>
                <c:pt idx="11">
                  <c:v>8.7025308177336724E-2</c:v>
                </c:pt>
                <c:pt idx="12">
                  <c:v>8.8152309443086413E-2</c:v>
                </c:pt>
                <c:pt idx="13">
                  <c:v>8.9113658028059831E-2</c:v>
                </c:pt>
                <c:pt idx="14">
                  <c:v>8.985471906445601E-2</c:v>
                </c:pt>
                <c:pt idx="15">
                  <c:v>9.0564997116246382E-2</c:v>
                </c:pt>
                <c:pt idx="16">
                  <c:v>9.0772091323225765E-2</c:v>
                </c:pt>
                <c:pt idx="17">
                  <c:v>9.0809317672245732E-2</c:v>
                </c:pt>
                <c:pt idx="18">
                  <c:v>9.0745062894564049E-2</c:v>
                </c:pt>
                <c:pt idx="19">
                  <c:v>9.0643728412629104E-2</c:v>
                </c:pt>
                <c:pt idx="20">
                  <c:v>9.0565215311654859E-2</c:v>
                </c:pt>
                <c:pt idx="21">
                  <c:v>9.0662022816527077E-2</c:v>
                </c:pt>
                <c:pt idx="22">
                  <c:v>9.0897396484407866E-2</c:v>
                </c:pt>
                <c:pt idx="23">
                  <c:v>9.1210709987092034E-2</c:v>
                </c:pt>
                <c:pt idx="24">
                  <c:v>9.1546652042233792E-2</c:v>
                </c:pt>
                <c:pt idx="25">
                  <c:v>9.1842401000460872E-2</c:v>
                </c:pt>
                <c:pt idx="26">
                  <c:v>9.204516807383431E-2</c:v>
                </c:pt>
                <c:pt idx="27">
                  <c:v>9.2151872167027055E-2</c:v>
                </c:pt>
                <c:pt idx="28">
                  <c:v>9.2195359692540044E-2</c:v>
                </c:pt>
                <c:pt idx="29">
                  <c:v>9.2203731801450209E-2</c:v>
                </c:pt>
                <c:pt idx="30">
                  <c:v>9.2227847785603709E-2</c:v>
                </c:pt>
                <c:pt idx="31">
                  <c:v>9.2299969422442216E-2</c:v>
                </c:pt>
                <c:pt idx="32">
                  <c:v>9.2433039489031782E-2</c:v>
                </c:pt>
                <c:pt idx="33">
                  <c:v>9.2621569431667577E-2</c:v>
                </c:pt>
                <c:pt idx="34">
                  <c:v>9.3066050689800089E-2</c:v>
                </c:pt>
                <c:pt idx="35">
                  <c:v>9.3549658375647937E-2</c:v>
                </c:pt>
                <c:pt idx="36">
                  <c:v>9.4070064230793546E-2</c:v>
                </c:pt>
                <c:pt idx="37">
                  <c:v>9.4654677251464189E-2</c:v>
                </c:pt>
                <c:pt idx="38">
                  <c:v>9.5338228512820325E-2</c:v>
                </c:pt>
                <c:pt idx="39">
                  <c:v>9.6145100055366597E-2</c:v>
                </c:pt>
                <c:pt idx="40">
                  <c:v>9.7096681253760406E-2</c:v>
                </c:pt>
                <c:pt idx="41">
                  <c:v>9.8263641476720939E-2</c:v>
                </c:pt>
                <c:pt idx="42">
                  <c:v>9.9613398869885988E-2</c:v>
                </c:pt>
                <c:pt idx="43">
                  <c:v>0.10113286264333571</c:v>
                </c:pt>
                <c:pt idx="44">
                  <c:v>0.10277698828530472</c:v>
                </c:pt>
                <c:pt idx="45">
                  <c:v>0.10450303415161133</c:v>
                </c:pt>
                <c:pt idx="46">
                  <c:v>0.10627407577070497</c:v>
                </c:pt>
                <c:pt idx="47">
                  <c:v>0.10805123344084365</c:v>
                </c:pt>
                <c:pt idx="48">
                  <c:v>0.10976627272928316</c:v>
                </c:pt>
                <c:pt idx="49">
                  <c:v>0.11141134174744595</c:v>
                </c:pt>
                <c:pt idx="50">
                  <c:v>0.11297847400191441</c:v>
                </c:pt>
                <c:pt idx="51">
                  <c:v>0.11448020038962028</c:v>
                </c:pt>
                <c:pt idx="52">
                  <c:v>0.1159859970806662</c:v>
                </c:pt>
                <c:pt idx="53">
                  <c:v>0.11736739196095068</c:v>
                </c:pt>
                <c:pt idx="54">
                  <c:v>0.11887666305702087</c:v>
                </c:pt>
                <c:pt idx="55">
                  <c:v>0.12060962238828248</c:v>
                </c:pt>
                <c:pt idx="56">
                  <c:v>0.12263418563821715</c:v>
                </c:pt>
                <c:pt idx="57">
                  <c:v>0.12498253695624975</c:v>
                </c:pt>
                <c:pt idx="58">
                  <c:v>0.12769644604562788</c:v>
                </c:pt>
                <c:pt idx="59">
                  <c:v>0.13059371165794315</c:v>
                </c:pt>
                <c:pt idx="60">
                  <c:v>0.13364384746104724</c:v>
                </c:pt>
                <c:pt idx="61">
                  <c:v>0.13684228156949918</c:v>
                </c:pt>
                <c:pt idx="62">
                  <c:v>0.13993435474204841</c:v>
                </c:pt>
                <c:pt idx="63">
                  <c:v>0.14298110488507365</c:v>
                </c:pt>
                <c:pt idx="64">
                  <c:v>0.14650712173734765</c:v>
                </c:pt>
                <c:pt idx="65">
                  <c:v>0.14961192822064343</c:v>
                </c:pt>
                <c:pt idx="66">
                  <c:v>0.15429987132972386</c:v>
                </c:pt>
                <c:pt idx="67">
                  <c:v>0.1594476455314944</c:v>
                </c:pt>
                <c:pt idx="68">
                  <c:v>0.16506754062200465</c:v>
                </c:pt>
                <c:pt idx="69">
                  <c:v>0.17100176286075552</c:v>
                </c:pt>
                <c:pt idx="70">
                  <c:v>0.17724136319648917</c:v>
                </c:pt>
                <c:pt idx="71">
                  <c:v>0.18371706408600758</c:v>
                </c:pt>
                <c:pt idx="72">
                  <c:v>0.19034051521057563</c:v>
                </c:pt>
                <c:pt idx="73">
                  <c:v>0.19703740422221119</c:v>
                </c:pt>
                <c:pt idx="74">
                  <c:v>0.20376538616760753</c:v>
                </c:pt>
                <c:pt idx="75">
                  <c:v>0.21054365392570212</c:v>
                </c:pt>
                <c:pt idx="76">
                  <c:v>0.21749933261463628</c:v>
                </c:pt>
                <c:pt idx="77">
                  <c:v>0.22559763848288267</c:v>
                </c:pt>
                <c:pt idx="78">
                  <c:v>0.23194941494148039</c:v>
                </c:pt>
                <c:pt idx="79">
                  <c:v>0.24007548033059209</c:v>
                </c:pt>
                <c:pt idx="80">
                  <c:v>0.24859828623309166</c:v>
                </c:pt>
                <c:pt idx="81">
                  <c:v>0.25738834526266341</c:v>
                </c:pt>
                <c:pt idx="82">
                  <c:v>0.26626467481976951</c:v>
                </c:pt>
                <c:pt idx="83">
                  <c:v>0.27505862029624945</c:v>
                </c:pt>
                <c:pt idx="84">
                  <c:v>0.2836534267945634</c:v>
                </c:pt>
                <c:pt idx="85">
                  <c:v>0.29196233610303268</c:v>
                </c:pt>
                <c:pt idx="86">
                  <c:v>0.29996576083621079</c:v>
                </c:pt>
                <c:pt idx="87">
                  <c:v>0.30765579830441969</c:v>
                </c:pt>
                <c:pt idx="88">
                  <c:v>0.31505075088897988</c:v>
                </c:pt>
                <c:pt idx="89">
                  <c:v>0.32217605354098849</c:v>
                </c:pt>
                <c:pt idx="90">
                  <c:v>0.3290585166536556</c:v>
                </c:pt>
                <c:pt idx="91">
                  <c:v>0.33568043875911885</c:v>
                </c:pt>
                <c:pt idx="92">
                  <c:v>0.34209045991767018</c:v>
                </c:pt>
                <c:pt idx="93">
                  <c:v>0.34834326999898813</c:v>
                </c:pt>
                <c:pt idx="94">
                  <c:v>0.35450694289422091</c:v>
                </c:pt>
                <c:pt idx="95">
                  <c:v>0.36066805092446835</c:v>
                </c:pt>
                <c:pt idx="96">
                  <c:v>0.36691124804560321</c:v>
                </c:pt>
                <c:pt idx="97">
                  <c:v>0.37336167846631418</c:v>
                </c:pt>
                <c:pt idx="98">
                  <c:v>0.38043350603568504</c:v>
                </c:pt>
                <c:pt idx="99">
                  <c:v>0.38807107987201511</c:v>
                </c:pt>
                <c:pt idx="100">
                  <c:v>0.39617227395400278</c:v>
                </c:pt>
                <c:pt idx="101">
                  <c:v>0.40474885933387533</c:v>
                </c:pt>
                <c:pt idx="102">
                  <c:v>0.4137830987130045</c:v>
                </c:pt>
                <c:pt idx="103">
                  <c:v>0.42319731937023131</c:v>
                </c:pt>
                <c:pt idx="104">
                  <c:v>0.43287579787725056</c:v>
                </c:pt>
                <c:pt idx="105">
                  <c:v>0.44265602941327492</c:v>
                </c:pt>
                <c:pt idx="106">
                  <c:v>0.45232443145904089</c:v>
                </c:pt>
                <c:pt idx="107">
                  <c:v>0.46166361496811903</c:v>
                </c:pt>
                <c:pt idx="108">
                  <c:v>0.47052946364015985</c:v>
                </c:pt>
                <c:pt idx="109">
                  <c:v>0.47888542134950274</c:v>
                </c:pt>
                <c:pt idx="110">
                  <c:v>0.48677309803743507</c:v>
                </c:pt>
                <c:pt idx="111">
                  <c:v>0.49422739991274867</c:v>
                </c:pt>
                <c:pt idx="112">
                  <c:v>0.50125918175506567</c:v>
                </c:pt>
                <c:pt idx="113">
                  <c:v>0.50786649312568266</c:v>
                </c:pt>
                <c:pt idx="114">
                  <c:v>0.51405794806145877</c:v>
                </c:pt>
                <c:pt idx="115">
                  <c:v>0.51985050336745731</c:v>
                </c:pt>
                <c:pt idx="116">
                  <c:v>0.52527446813810563</c:v>
                </c:pt>
                <c:pt idx="117">
                  <c:v>0.5301233100208913</c:v>
                </c:pt>
                <c:pt idx="118">
                  <c:v>0.53411135838115864</c:v>
                </c:pt>
                <c:pt idx="119">
                  <c:v>0.53821096114166223</c:v>
                </c:pt>
                <c:pt idx="120">
                  <c:v>0.54221784045835641</c:v>
                </c:pt>
                <c:pt idx="121">
                  <c:v>0.54616755581315313</c:v>
                </c:pt>
                <c:pt idx="122">
                  <c:v>0.55007075439540343</c:v>
                </c:pt>
                <c:pt idx="123">
                  <c:v>0.553906820772053</c:v>
                </c:pt>
                <c:pt idx="124">
                  <c:v>0.55762880491032929</c:v>
                </c:pt>
                <c:pt idx="125">
                  <c:v>0.561178659647252</c:v>
                </c:pt>
                <c:pt idx="126">
                  <c:v>0.5644803795490404</c:v>
                </c:pt>
                <c:pt idx="127">
                  <c:v>0.5611768837595229</c:v>
                </c:pt>
                <c:pt idx="128">
                  <c:v>0.57366354581751877</c:v>
                </c:pt>
                <c:pt idx="129">
                  <c:v>0.57554898698810408</c:v>
                </c:pt>
                <c:pt idx="130">
                  <c:v>0.57691552073761332</c:v>
                </c:pt>
                <c:pt idx="131">
                  <c:v>0.57789934206372073</c:v>
                </c:pt>
                <c:pt idx="132">
                  <c:v>0.57860204099384038</c:v>
                </c:pt>
                <c:pt idx="133">
                  <c:v>0.57909048504067351</c:v>
                </c:pt>
                <c:pt idx="134">
                  <c:v>0.57941478574478722</c:v>
                </c:pt>
                <c:pt idx="135">
                  <c:v>0.57963914454026</c:v>
                </c:pt>
                <c:pt idx="136">
                  <c:v>0.57982380643486675</c:v>
                </c:pt>
                <c:pt idx="137">
                  <c:v>0.5799918244863721</c:v>
                </c:pt>
                <c:pt idx="138">
                  <c:v>0.58014283138057887</c:v>
                </c:pt>
                <c:pt idx="139">
                  <c:v>0.58027263972607623</c:v>
                </c:pt>
                <c:pt idx="140">
                  <c:v>0.58037333252935563</c:v>
                </c:pt>
                <c:pt idx="141">
                  <c:v>0.58044436379985676</c:v>
                </c:pt>
                <c:pt idx="142">
                  <c:v>0.58048195979230455</c:v>
                </c:pt>
                <c:pt idx="143">
                  <c:v>0.58048453160132063</c:v>
                </c:pt>
                <c:pt idx="144">
                  <c:v>0.58045027440838515</c:v>
                </c:pt>
                <c:pt idx="145">
                  <c:v>0.58037395483573639</c:v>
                </c:pt>
                <c:pt idx="146">
                  <c:v>0.5802511827678063</c:v>
                </c:pt>
                <c:pt idx="147">
                  <c:v>0.5800764201065709</c:v>
                </c:pt>
                <c:pt idx="148">
                  <c:v>0.57985352785797639</c:v>
                </c:pt>
                <c:pt idx="149">
                  <c:v>0.57958199805123234</c:v>
                </c:pt>
                <c:pt idx="150">
                  <c:v>0.57926336327358718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FCB-4301-8CBC-C7C1B432A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076064"/>
        <c:axId val="370080376"/>
      </c:lineChart>
      <c:lineChart>
        <c:grouping val="standard"/>
        <c:varyColors val="0"/>
        <c:ser>
          <c:idx val="3"/>
          <c:order val="3"/>
          <c:tx>
            <c:v>Relacion de apoyo potencial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'indicadores estructura'!$B$51:$EV$51</c:f>
              <c:numCache>
                <c:formatCode>General</c:formatCode>
                <c:ptCount val="151"/>
                <c:pt idx="0">
                  <c:v>8.551260111423554</c:v>
                </c:pt>
                <c:pt idx="1">
                  <c:v>8.5931769440449077</c:v>
                </c:pt>
                <c:pt idx="2">
                  <c:v>8.615360682061203</c:v>
                </c:pt>
                <c:pt idx="3">
                  <c:v>8.6234343854540398</c:v>
                </c:pt>
                <c:pt idx="4">
                  <c:v>8.611510670757264</c:v>
                </c:pt>
                <c:pt idx="5">
                  <c:v>8.5801804777122648</c:v>
                </c:pt>
                <c:pt idx="6">
                  <c:v>8.5291832075135776</c:v>
                </c:pt>
                <c:pt idx="7">
                  <c:v>8.4602671244221579</c:v>
                </c:pt>
                <c:pt idx="8">
                  <c:v>8.3739971253103374</c:v>
                </c:pt>
                <c:pt idx="9">
                  <c:v>8.2809487928605243</c:v>
                </c:pt>
                <c:pt idx="10">
                  <c:v>8.1858768933708692</c:v>
                </c:pt>
                <c:pt idx="11">
                  <c:v>8.0944974919688093</c:v>
                </c:pt>
                <c:pt idx="12">
                  <c:v>8.0255229871385403</c:v>
                </c:pt>
                <c:pt idx="13">
                  <c:v>7.9740826194742391</c:v>
                </c:pt>
                <c:pt idx="14">
                  <c:v>7.9336055057685595</c:v>
                </c:pt>
                <c:pt idx="15">
                  <c:v>7.9247354251763822</c:v>
                </c:pt>
                <c:pt idx="16">
                  <c:v>7.8820828130372629</c:v>
                </c:pt>
                <c:pt idx="17">
                  <c:v>7.8333988212180756</c:v>
                </c:pt>
                <c:pt idx="18">
                  <c:v>7.7719966031408028</c:v>
                </c:pt>
                <c:pt idx="19">
                  <c:v>7.6949852867504971</c:v>
                </c:pt>
                <c:pt idx="20">
                  <c:v>7.5995273373680927</c:v>
                </c:pt>
                <c:pt idx="21">
                  <c:v>7.4762727784331116</c:v>
                </c:pt>
                <c:pt idx="22">
                  <c:v>7.3339382727841578</c:v>
                </c:pt>
                <c:pt idx="23">
                  <c:v>7.1823881717942193</c:v>
                </c:pt>
                <c:pt idx="24">
                  <c:v>7.0288122956083967</c:v>
                </c:pt>
                <c:pt idx="25">
                  <c:v>6.8781143171418213</c:v>
                </c:pt>
                <c:pt idx="26">
                  <c:v>6.7293160488116026</c:v>
                </c:pt>
                <c:pt idx="27">
                  <c:v>6.5793645772597236</c:v>
                </c:pt>
                <c:pt idx="28">
                  <c:v>6.424782882294914</c:v>
                </c:pt>
                <c:pt idx="29">
                  <c:v>6.2647287447017579</c:v>
                </c:pt>
                <c:pt idx="30">
                  <c:v>6.1001310586805708</c:v>
                </c:pt>
                <c:pt idx="31">
                  <c:v>5.9341604844978972</c:v>
                </c:pt>
                <c:pt idx="32">
                  <c:v>5.772799840200233</c:v>
                </c:pt>
                <c:pt idx="33">
                  <c:v>5.6266674142978568</c:v>
                </c:pt>
                <c:pt idx="34">
                  <c:v>5.4842262460332281</c:v>
                </c:pt>
                <c:pt idx="35">
                  <c:v>5.3575076594507545</c:v>
                </c:pt>
                <c:pt idx="36">
                  <c:v>5.2455683627505678</c:v>
                </c:pt>
                <c:pt idx="37">
                  <c:v>5.1454140984805523</c:v>
                </c:pt>
                <c:pt idx="38">
                  <c:v>5.0527749803679862</c:v>
                </c:pt>
                <c:pt idx="39">
                  <c:v>4.963751349683788</c:v>
                </c:pt>
                <c:pt idx="40">
                  <c:v>4.8747891827602681</c:v>
                </c:pt>
                <c:pt idx="41">
                  <c:v>4.7804284852855981</c:v>
                </c:pt>
                <c:pt idx="42">
                  <c:v>4.6799379844250604</c:v>
                </c:pt>
                <c:pt idx="43">
                  <c:v>4.5723465391570599</c:v>
                </c:pt>
                <c:pt idx="44">
                  <c:v>4.4593577365118016</c:v>
                </c:pt>
                <c:pt idx="45">
                  <c:v>4.3427034381052767</c:v>
                </c:pt>
                <c:pt idx="46">
                  <c:v>4.223683827127374</c:v>
                </c:pt>
                <c:pt idx="47">
                  <c:v>4.1027056198130136</c:v>
                </c:pt>
                <c:pt idx="48">
                  <c:v>3.9770389478341914</c:v>
                </c:pt>
                <c:pt idx="49">
                  <c:v>3.8486476626521404</c:v>
                </c:pt>
                <c:pt idx="50">
                  <c:v>3.7199407577700163</c:v>
                </c:pt>
                <c:pt idx="51">
                  <c:v>3.5909812589903072</c:v>
                </c:pt>
                <c:pt idx="52">
                  <c:v>3.4590151793782793</c:v>
                </c:pt>
                <c:pt idx="53">
                  <c:v>3.3277920432052519</c:v>
                </c:pt>
                <c:pt idx="54">
                  <c:v>3.1983078865135388</c:v>
                </c:pt>
                <c:pt idx="55">
                  <c:v>3.069032717403541</c:v>
                </c:pt>
                <c:pt idx="56">
                  <c:v>2.9412995417904493</c:v>
                </c:pt>
                <c:pt idx="57">
                  <c:v>2.8168759380188479</c:v>
                </c:pt>
                <c:pt idx="58">
                  <c:v>2.6963460245852624</c:v>
                </c:pt>
                <c:pt idx="59">
                  <c:v>2.5832175773906418</c:v>
                </c:pt>
                <c:pt idx="60">
                  <c:v>2.4769943600067625</c:v>
                </c:pt>
                <c:pt idx="61">
                  <c:v>2.3766765470409879</c:v>
                </c:pt>
                <c:pt idx="62">
                  <c:v>2.2850221907640513</c:v>
                </c:pt>
                <c:pt idx="63">
                  <c:v>2.2166724371719351</c:v>
                </c:pt>
                <c:pt idx="64">
                  <c:v>2.1293173486242227</c:v>
                </c:pt>
                <c:pt idx="65">
                  <c:v>2.0521853220845916</c:v>
                </c:pt>
                <c:pt idx="66">
                  <c:v>1.9619046227130585</c:v>
                </c:pt>
                <c:pt idx="67">
                  <c:v>1.8747958532631375</c:v>
                </c:pt>
                <c:pt idx="68">
                  <c:v>1.7926057397992974</c:v>
                </c:pt>
                <c:pt idx="69">
                  <c:v>1.7123378118575929</c:v>
                </c:pt>
                <c:pt idx="70">
                  <c:v>1.6353748374917834</c:v>
                </c:pt>
                <c:pt idx="71">
                  <c:v>1.5622059118772491</c:v>
                </c:pt>
                <c:pt idx="72">
                  <c:v>1.4932701990303712</c:v>
                </c:pt>
                <c:pt idx="73">
                  <c:v>1.428763458874599</c:v>
                </c:pt>
                <c:pt idx="74">
                  <c:v>1.3686644975634619</c:v>
                </c:pt>
                <c:pt idx="75">
                  <c:v>1.3126000794957697</c:v>
                </c:pt>
                <c:pt idx="76">
                  <c:v>1.2598299066788734</c:v>
                </c:pt>
                <c:pt idx="77">
                  <c:v>1.2262196868542063</c:v>
                </c:pt>
                <c:pt idx="78">
                  <c:v>1.1532250780731346</c:v>
                </c:pt>
                <c:pt idx="79">
                  <c:v>1.1088919562061776</c:v>
                </c:pt>
                <c:pt idx="80">
                  <c:v>1.0672116464532768</c:v>
                </c:pt>
                <c:pt idx="81">
                  <c:v>1.0281406563479707</c:v>
                </c:pt>
                <c:pt idx="82">
                  <c:v>0.99182075975504524</c:v>
                </c:pt>
                <c:pt idx="83">
                  <c:v>0.95833271818002275</c:v>
                </c:pt>
                <c:pt idx="84">
                  <c:v>0.92758898702636228</c:v>
                </c:pt>
                <c:pt idx="85">
                  <c:v>0.89938428502160139</c:v>
                </c:pt>
                <c:pt idx="86">
                  <c:v>0.87339139477447036</c:v>
                </c:pt>
                <c:pt idx="87">
                  <c:v>0.84937130529234806</c:v>
                </c:pt>
                <c:pt idx="88">
                  <c:v>0.82711722901318496</c:v>
                </c:pt>
                <c:pt idx="89">
                  <c:v>0.80646500537704335</c:v>
                </c:pt>
                <c:pt idx="90">
                  <c:v>0.78724152264737168</c:v>
                </c:pt>
                <c:pt idx="91">
                  <c:v>0.76939588404514292</c:v>
                </c:pt>
                <c:pt idx="92">
                  <c:v>0.75276405834023774</c:v>
                </c:pt>
                <c:pt idx="93">
                  <c:v>0.73719109225648072</c:v>
                </c:pt>
                <c:pt idx="94">
                  <c:v>0.72252061481468977</c:v>
                </c:pt>
                <c:pt idx="95">
                  <c:v>0.70859352514024498</c:v>
                </c:pt>
                <c:pt idx="96">
                  <c:v>0.69526958498682878</c:v>
                </c:pt>
                <c:pt idx="97">
                  <c:v>0.68236646532897971</c:v>
                </c:pt>
                <c:pt idx="98">
                  <c:v>0.66935469725400309</c:v>
                </c:pt>
                <c:pt idx="99">
                  <c:v>0.65636695924098976</c:v>
                </c:pt>
                <c:pt idx="100">
                  <c:v>0.64356561271867108</c:v>
                </c:pt>
                <c:pt idx="101">
                  <c:v>0.63096390536650016</c:v>
                </c:pt>
                <c:pt idx="102">
                  <c:v>0.61859460826304602</c:v>
                </c:pt>
                <c:pt idx="103">
                  <c:v>0.60655863948113475</c:v>
                </c:pt>
                <c:pt idx="104">
                  <c:v>0.59496896852182113</c:v>
                </c:pt>
                <c:pt idx="105">
                  <c:v>0.58395497518465123</c:v>
                </c:pt>
                <c:pt idx="106">
                  <c:v>0.57366328093317698</c:v>
                </c:pt>
                <c:pt idx="107">
                  <c:v>0.56421616925170537</c:v>
                </c:pt>
                <c:pt idx="108">
                  <c:v>0.55565253797780056</c:v>
                </c:pt>
                <c:pt idx="109">
                  <c:v>0.5479177288955166</c:v>
                </c:pt>
                <c:pt idx="110">
                  <c:v>0.54090480867456658</c:v>
                </c:pt>
                <c:pt idx="111">
                  <c:v>0.53452616194365377</c:v>
                </c:pt>
                <c:pt idx="112">
                  <c:v>0.52872256835265585</c:v>
                </c:pt>
                <c:pt idx="113">
                  <c:v>0.52345019956130334</c:v>
                </c:pt>
                <c:pt idx="114">
                  <c:v>0.518665502066608</c:v>
                </c:pt>
                <c:pt idx="115">
                  <c:v>0.51432298675725985</c:v>
                </c:pt>
                <c:pt idx="116">
                  <c:v>0.51037478847995876</c:v>
                </c:pt>
                <c:pt idx="117">
                  <c:v>0.50692504464056609</c:v>
                </c:pt>
                <c:pt idx="118">
                  <c:v>0.50412561976100723</c:v>
                </c:pt>
                <c:pt idx="119">
                  <c:v>0.50135691185195386</c:v>
                </c:pt>
                <c:pt idx="120">
                  <c:v>0.49874291638186674</c:v>
                </c:pt>
                <c:pt idx="121">
                  <c:v>0.49625785039231052</c:v>
                </c:pt>
                <c:pt idx="122">
                  <c:v>0.49389659876289183</c:v>
                </c:pt>
                <c:pt idx="123">
                  <c:v>0.49167136574086417</c:v>
                </c:pt>
                <c:pt idx="124">
                  <c:v>0.48960881605253875</c:v>
                </c:pt>
                <c:pt idx="125">
                  <c:v>0.48774163263420361</c:v>
                </c:pt>
                <c:pt idx="126">
                  <c:v>0.48611050158768138</c:v>
                </c:pt>
                <c:pt idx="127">
                  <c:v>0.48821254127313002</c:v>
                </c:pt>
                <c:pt idx="128">
                  <c:v>0.48175400624189896</c:v>
                </c:pt>
                <c:pt idx="129">
                  <c:v>0.48117491251158678</c:v>
                </c:pt>
                <c:pt idx="130">
                  <c:v>0.48095309869841679</c:v>
                </c:pt>
                <c:pt idx="131">
                  <c:v>0.48101112888705189</c:v>
                </c:pt>
                <c:pt idx="132">
                  <c:v>0.4812886921490872</c:v>
                </c:pt>
                <c:pt idx="133">
                  <c:v>0.48174659581909041</c:v>
                </c:pt>
                <c:pt idx="134">
                  <c:v>0.48235369016771806</c:v>
                </c:pt>
                <c:pt idx="135">
                  <c:v>0.48306760804464027</c:v>
                </c:pt>
                <c:pt idx="136">
                  <c:v>0.48385059347381104</c:v>
                </c:pt>
                <c:pt idx="137">
                  <c:v>0.48468035116257069</c:v>
                </c:pt>
                <c:pt idx="138">
                  <c:v>0.48554902336357253</c:v>
                </c:pt>
                <c:pt idx="139">
                  <c:v>0.48645088260545888</c:v>
                </c:pt>
                <c:pt idx="140">
                  <c:v>0.487381596641142</c:v>
                </c:pt>
                <c:pt idx="141">
                  <c:v>0.48833177112830778</c:v>
                </c:pt>
                <c:pt idx="142">
                  <c:v>0.4892985653148833</c:v>
                </c:pt>
                <c:pt idx="143">
                  <c:v>0.49027817374253618</c:v>
                </c:pt>
                <c:pt idx="144">
                  <c:v>0.49126787692491947</c:v>
                </c:pt>
                <c:pt idx="145">
                  <c:v>0.49226595337918494</c:v>
                </c:pt>
                <c:pt idx="146">
                  <c:v>0.49327491558823222</c:v>
                </c:pt>
                <c:pt idx="147">
                  <c:v>0.494297390139393</c:v>
                </c:pt>
                <c:pt idx="148">
                  <c:v>0.49533172204258535</c:v>
                </c:pt>
                <c:pt idx="149">
                  <c:v>0.49637737907494217</c:v>
                </c:pt>
                <c:pt idx="150">
                  <c:v>0.49743713004605755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FCB-4301-8CBC-C7C1B432A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081160"/>
        <c:axId val="370074496"/>
      </c:lineChart>
      <c:catAx>
        <c:axId val="37007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0080376"/>
        <c:crosses val="autoZero"/>
        <c:auto val="1"/>
        <c:lblAlgn val="ctr"/>
        <c:lblOffset val="100"/>
        <c:noMultiLvlLbl val="0"/>
      </c:catAx>
      <c:valAx>
        <c:axId val="37008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0076064"/>
        <c:crosses val="autoZero"/>
        <c:crossBetween val="between"/>
      </c:valAx>
      <c:valAx>
        <c:axId val="3700744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0081160"/>
        <c:crosses val="max"/>
        <c:crossBetween val="between"/>
      </c:valAx>
      <c:catAx>
        <c:axId val="370081160"/>
        <c:scaling>
          <c:orientation val="minMax"/>
        </c:scaling>
        <c:delete val="1"/>
        <c:axPos val="b"/>
        <c:majorTickMark val="out"/>
        <c:minorTickMark val="none"/>
        <c:tickLblPos val="nextTo"/>
        <c:crossAx val="370074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Numero de pensiones de vejez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5.7791666666666665E-2"/>
                  <c:y val="-5.651210265383493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7658573928259E-2"/>
                  <c:y val="1.030985710119568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Hoja1!$AB$125:$AB$126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Hoja1!$AC$125:$AC$126</c:f>
              <c:numCache>
                <c:formatCode>General</c:formatCode>
                <c:ptCount val="2"/>
                <c:pt idx="0">
                  <c:v>297166</c:v>
                </c:pt>
                <c:pt idx="1">
                  <c:v>388595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Pensiones de vejez mujeres</a:t>
            </a:r>
          </a:p>
        </c:rich>
      </c:tx>
      <c:layout>
        <c:manualLayout>
          <c:xMode val="edge"/>
          <c:yMode val="edge"/>
          <c:x val="0.31706782022617541"/>
          <c:y val="3.1270358306188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6.8471347331583554E-2"/>
                  <c:y val="-0.118758748906386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207786526684163E-2"/>
                  <c:y val="0.11950180820231347"/>
                </c:manualLayout>
              </c:layout>
              <c:tx>
                <c:rich>
                  <a:bodyPr/>
                  <a:lstStyle/>
                  <a:p>
                    <a:fld id="{C7C7813A-AE41-4C87-BCEA-BB1F4DE6BB4C}" type="VALUE">
                      <a:rPr lang="en-US"/>
                      <a:pPr/>
                      <a:t>[VALOR]</a:t>
                    </a:fld>
                    <a:r>
                      <a:rPr lang="en-US" baseline="0" dirty="0" smtClean="0"/>
                      <a:t>;</a:t>
                    </a:r>
                  </a:p>
                  <a:p>
                    <a:r>
                      <a:rPr lang="en-US" baseline="0" dirty="0" smtClean="0"/>
                      <a:t> </a:t>
                    </a:r>
                    <a:fld id="{891CD363-E6D7-4E9C-AD76-2C1191FC0A58}" type="PERCENTAGE">
                      <a:rPr lang="en-US" baseline="0"/>
                      <a:pPr/>
                      <a:t>[PORCENTAJE]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6.3456255468066491E-2"/>
                  <c:y val="0.1037926509186351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Hoja1!$Y$120:$Y$122</c:f>
              <c:strCache>
                <c:ptCount val="3"/>
                <c:pt idx="0">
                  <c:v>Retiro Programado</c:v>
                </c:pt>
                <c:pt idx="1">
                  <c:v>Renta Temporal</c:v>
                </c:pt>
                <c:pt idx="2">
                  <c:v>Rentas vitalicias</c:v>
                </c:pt>
              </c:strCache>
            </c:strRef>
          </c:cat>
          <c:val>
            <c:numRef>
              <c:f>Hoja1!$AA$120:$AA$122</c:f>
              <c:numCache>
                <c:formatCode>#,##0</c:formatCode>
                <c:ptCount val="3"/>
                <c:pt idx="0">
                  <c:v>276486</c:v>
                </c:pt>
                <c:pt idx="1">
                  <c:v>11121</c:v>
                </c:pt>
                <c:pt idx="2">
                  <c:v>100988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Pensiones de vejez hombres</a:t>
            </a:r>
          </a:p>
        </c:rich>
      </c:tx>
      <c:layout>
        <c:manualLayout>
          <c:xMode val="edge"/>
          <c:yMode val="edge"/>
          <c:x val="0.25695975503062118"/>
          <c:y val="2.0846905537459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3.7689883671948414E-2"/>
                  <c:y val="-6.666105824719792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8013107157901555E-2"/>
                  <c:y val="7.337454153735669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093888726872105E-2"/>
                  <c:y val="2.301941573264254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Hoja1!$Y$120:$Y$122</c:f>
              <c:strCache>
                <c:ptCount val="3"/>
                <c:pt idx="0">
                  <c:v>Retiro Programado</c:v>
                </c:pt>
                <c:pt idx="1">
                  <c:v>Renta Temporal</c:v>
                </c:pt>
                <c:pt idx="2">
                  <c:v>Rentas vitalicias</c:v>
                </c:pt>
              </c:strCache>
            </c:strRef>
          </c:cat>
          <c:val>
            <c:numRef>
              <c:f>Hoja1!$AA$113:$AA$115</c:f>
              <c:numCache>
                <c:formatCode>#,##0</c:formatCode>
                <c:ptCount val="3"/>
                <c:pt idx="0">
                  <c:v>160019</c:v>
                </c:pt>
                <c:pt idx="1">
                  <c:v>31245</c:v>
                </c:pt>
                <c:pt idx="2">
                  <c:v>105902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70048309178744E-2"/>
          <c:y val="0.14583031701973048"/>
          <c:w val="0.97342995169082125"/>
          <c:h val="0.75727580803881478"/>
        </c:manualLayout>
      </c:layout>
      <c:barChart>
        <c:barDir val="col"/>
        <c:grouping val="clustered"/>
        <c:varyColors val="0"/>
        <c:ser>
          <c:idx val="0"/>
          <c:order val="0"/>
          <c:tx>
            <c:v>Media Sin subsidio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'[PensionesAutofinanciadasAnoCotSexo (1).xls]Hoja1'!$B$7:$B$16</c:f>
              <c:strCache>
                <c:ptCount val="10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</c:strCache>
            </c:strRef>
          </c:cat>
          <c:val>
            <c:numRef>
              <c:f>'[PensionesAutofinanciadasAnoCotSexo (1).xls]Hoja1'!$D$7:$D$16</c:f>
              <c:numCache>
                <c:formatCode>#,##0.00</c:formatCode>
                <c:ptCount val="10"/>
                <c:pt idx="0">
                  <c:v>1.83</c:v>
                </c:pt>
                <c:pt idx="1">
                  <c:v>2.9</c:v>
                </c:pt>
                <c:pt idx="2">
                  <c:v>3.71</c:v>
                </c:pt>
                <c:pt idx="3">
                  <c:v>4.4000000000000004</c:v>
                </c:pt>
                <c:pt idx="4">
                  <c:v>5.54</c:v>
                </c:pt>
                <c:pt idx="5">
                  <c:v>7.29</c:v>
                </c:pt>
                <c:pt idx="6">
                  <c:v>9.69</c:v>
                </c:pt>
                <c:pt idx="7">
                  <c:v>12.41</c:v>
                </c:pt>
                <c:pt idx="8">
                  <c:v>17.7</c:v>
                </c:pt>
                <c:pt idx="9">
                  <c:v>1.59</c:v>
                </c:pt>
              </c:numCache>
            </c:numRef>
          </c:val>
        </c:ser>
        <c:ser>
          <c:idx val="1"/>
          <c:order val="1"/>
          <c:tx>
            <c:v>Media Con subsidio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'[PensionesAutofinanciadasAnoCotSexo (1).xls]Hoja1'!$F$7:$F$16</c:f>
              <c:numCache>
                <c:formatCode>#,##0.00</c:formatCode>
                <c:ptCount val="10"/>
                <c:pt idx="0">
                  <c:v>3.83</c:v>
                </c:pt>
                <c:pt idx="1">
                  <c:v>4.12</c:v>
                </c:pt>
                <c:pt idx="2">
                  <c:v>4.4800000000000004</c:v>
                </c:pt>
                <c:pt idx="3">
                  <c:v>5.07</c:v>
                </c:pt>
                <c:pt idx="4">
                  <c:v>6.12</c:v>
                </c:pt>
                <c:pt idx="5">
                  <c:v>7.73</c:v>
                </c:pt>
                <c:pt idx="6">
                  <c:v>10.02</c:v>
                </c:pt>
                <c:pt idx="7">
                  <c:v>12.52</c:v>
                </c:pt>
                <c:pt idx="8">
                  <c:v>17.72</c:v>
                </c:pt>
                <c:pt idx="9">
                  <c:v>2.73</c:v>
                </c:pt>
              </c:numCache>
            </c:numRef>
          </c:val>
        </c:ser>
        <c:ser>
          <c:idx val="2"/>
          <c:order val="2"/>
          <c:tx>
            <c:v>Mediana sin subsidio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'[PensionesAutofinanciadasAnoCotSexo (1).xls]Hoja1'!$E$7:$E$16</c:f>
              <c:numCache>
                <c:formatCode>#,##0.00</c:formatCode>
                <c:ptCount val="10"/>
                <c:pt idx="0">
                  <c:v>0.59</c:v>
                </c:pt>
                <c:pt idx="1">
                  <c:v>3.92</c:v>
                </c:pt>
                <c:pt idx="2">
                  <c:v>3.93</c:v>
                </c:pt>
                <c:pt idx="3">
                  <c:v>3.93</c:v>
                </c:pt>
                <c:pt idx="4">
                  <c:v>4.13</c:v>
                </c:pt>
                <c:pt idx="5">
                  <c:v>4.93</c:v>
                </c:pt>
                <c:pt idx="6">
                  <c:v>7.73</c:v>
                </c:pt>
                <c:pt idx="7">
                  <c:v>10.27</c:v>
                </c:pt>
                <c:pt idx="8">
                  <c:v>14.8</c:v>
                </c:pt>
                <c:pt idx="9">
                  <c:v>0.64</c:v>
                </c:pt>
              </c:numCache>
            </c:numRef>
          </c:val>
        </c:ser>
        <c:ser>
          <c:idx val="3"/>
          <c:order val="3"/>
          <c:tx>
            <c:v>Mediana con subsidio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'[PensionesAutofinanciadasAnoCotSexo (1).xls]Hoja1'!$G$7:$G$16</c:f>
              <c:numCache>
                <c:formatCode>#,##0.00</c:formatCode>
                <c:ptCount val="10"/>
                <c:pt idx="0">
                  <c:v>3.93</c:v>
                </c:pt>
                <c:pt idx="1">
                  <c:v>3.93</c:v>
                </c:pt>
                <c:pt idx="2">
                  <c:v>3.93</c:v>
                </c:pt>
                <c:pt idx="3">
                  <c:v>3.93</c:v>
                </c:pt>
                <c:pt idx="4">
                  <c:v>4.93</c:v>
                </c:pt>
                <c:pt idx="5">
                  <c:v>5.39</c:v>
                </c:pt>
                <c:pt idx="6">
                  <c:v>8.3000000000000007</c:v>
                </c:pt>
                <c:pt idx="7">
                  <c:v>10.31</c:v>
                </c:pt>
                <c:pt idx="8">
                  <c:v>14.8</c:v>
                </c:pt>
                <c:pt idx="9">
                  <c:v>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1862352"/>
        <c:axId val="291865880"/>
      </c:barChart>
      <c:catAx>
        <c:axId val="29186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1865880"/>
        <c:crosses val="autoZero"/>
        <c:auto val="1"/>
        <c:lblAlgn val="ctr"/>
        <c:lblOffset val="100"/>
        <c:noMultiLvlLbl val="0"/>
      </c:catAx>
      <c:valAx>
        <c:axId val="29186588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9186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966245847902615"/>
          <c:y val="3.7205390657728661E-2"/>
          <c:w val="0.45187402896541229"/>
          <c:h val="4.82957970528192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Media Sin subsidio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'[PensionesAutofinanciadasAnoCotSexo (1).xls]Hoja1'!$B$7:$B$16</c:f>
              <c:strCache>
                <c:ptCount val="10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</c:strCache>
            </c:strRef>
          </c:cat>
          <c:val>
            <c:numRef>
              <c:f>'[PensionesAutofinanciadasAnoCotSexo (1).xls]Hoja1'!$I$7:$I$16</c:f>
              <c:numCache>
                <c:formatCode>#,##0.00</c:formatCode>
                <c:ptCount val="10"/>
                <c:pt idx="0">
                  <c:v>3.68</c:v>
                </c:pt>
                <c:pt idx="1">
                  <c:v>3.54</c:v>
                </c:pt>
                <c:pt idx="2">
                  <c:v>3.93</c:v>
                </c:pt>
                <c:pt idx="3">
                  <c:v>5.04</c:v>
                </c:pt>
                <c:pt idx="4">
                  <c:v>6.51</c:v>
                </c:pt>
                <c:pt idx="5">
                  <c:v>8.56</c:v>
                </c:pt>
                <c:pt idx="6">
                  <c:v>11.91</c:v>
                </c:pt>
                <c:pt idx="7">
                  <c:v>16.98</c:v>
                </c:pt>
                <c:pt idx="8">
                  <c:v>23.82</c:v>
                </c:pt>
                <c:pt idx="9">
                  <c:v>8.4</c:v>
                </c:pt>
              </c:numCache>
            </c:numRef>
          </c:val>
        </c:ser>
        <c:ser>
          <c:idx val="1"/>
          <c:order val="1"/>
          <c:tx>
            <c:v>Media Con subsidio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'[PensionesAutofinanciadasAnoCotSexo (1).xls]Hoja1'!$K$7:$K$16</c:f>
              <c:numCache>
                <c:formatCode>#,##0.00</c:formatCode>
                <c:ptCount val="10"/>
                <c:pt idx="0">
                  <c:v>5.09</c:v>
                </c:pt>
                <c:pt idx="1">
                  <c:v>5.17</c:v>
                </c:pt>
                <c:pt idx="2">
                  <c:v>5.61</c:v>
                </c:pt>
                <c:pt idx="3">
                  <c:v>6.52</c:v>
                </c:pt>
                <c:pt idx="4">
                  <c:v>7.77</c:v>
                </c:pt>
                <c:pt idx="5">
                  <c:v>9.58</c:v>
                </c:pt>
                <c:pt idx="6">
                  <c:v>12.65</c:v>
                </c:pt>
                <c:pt idx="7">
                  <c:v>17.38</c:v>
                </c:pt>
                <c:pt idx="8">
                  <c:v>23.97</c:v>
                </c:pt>
                <c:pt idx="9">
                  <c:v>9.26</c:v>
                </c:pt>
              </c:numCache>
            </c:numRef>
          </c:val>
        </c:ser>
        <c:ser>
          <c:idx val="2"/>
          <c:order val="2"/>
          <c:tx>
            <c:v>Mediana sin subsidio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'[PensionesAutofinanciadasAnoCotSexo (1).xls]Hoja1'!$J$7:$J$16</c:f>
              <c:numCache>
                <c:formatCode>#,##0.00</c:formatCode>
                <c:ptCount val="10"/>
                <c:pt idx="0">
                  <c:v>3.92</c:v>
                </c:pt>
                <c:pt idx="1">
                  <c:v>3.92</c:v>
                </c:pt>
                <c:pt idx="2">
                  <c:v>3.92</c:v>
                </c:pt>
                <c:pt idx="3">
                  <c:v>3.93</c:v>
                </c:pt>
                <c:pt idx="4">
                  <c:v>4.9000000000000004</c:v>
                </c:pt>
                <c:pt idx="5">
                  <c:v>5.39</c:v>
                </c:pt>
                <c:pt idx="6">
                  <c:v>7.14</c:v>
                </c:pt>
                <c:pt idx="7">
                  <c:v>11.42</c:v>
                </c:pt>
                <c:pt idx="8">
                  <c:v>17.760000000000002</c:v>
                </c:pt>
                <c:pt idx="9">
                  <c:v>4.2699999999999996</c:v>
                </c:pt>
              </c:numCache>
            </c:numRef>
          </c:val>
        </c:ser>
        <c:ser>
          <c:idx val="3"/>
          <c:order val="3"/>
          <c:tx>
            <c:v>Mediana con subsidios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'[PensionesAutofinanciadasAnoCotSexo (1).xls]Hoja1'!$L$7:$L$16</c:f>
              <c:numCache>
                <c:formatCode>#,##0.00</c:formatCode>
                <c:ptCount val="10"/>
                <c:pt idx="0">
                  <c:v>4.7</c:v>
                </c:pt>
                <c:pt idx="1">
                  <c:v>4.54</c:v>
                </c:pt>
                <c:pt idx="2">
                  <c:v>4.99</c:v>
                </c:pt>
                <c:pt idx="3">
                  <c:v>5.62</c:v>
                </c:pt>
                <c:pt idx="4">
                  <c:v>5.76</c:v>
                </c:pt>
                <c:pt idx="5">
                  <c:v>6.42</c:v>
                </c:pt>
                <c:pt idx="6">
                  <c:v>8.0500000000000007</c:v>
                </c:pt>
                <c:pt idx="7">
                  <c:v>11.48</c:v>
                </c:pt>
                <c:pt idx="8">
                  <c:v>17.77</c:v>
                </c:pt>
                <c:pt idx="9">
                  <c:v>5.49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1864312"/>
        <c:axId val="291863136"/>
      </c:barChart>
      <c:catAx>
        <c:axId val="2918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1863136"/>
        <c:crosses val="autoZero"/>
        <c:auto val="1"/>
        <c:lblAlgn val="ctr"/>
        <c:lblOffset val="100"/>
        <c:noMultiLvlLbl val="0"/>
      </c:catAx>
      <c:valAx>
        <c:axId val="29186313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91864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126614173228347"/>
          <c:y val="0.23172945904914069"/>
          <c:w val="0.45302327209098864"/>
          <c:h val="4.238726574308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b="1"/>
              <a:t>Mujeres Retiro Programado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Hoja1!$I$7</c:f>
              <c:strCache>
                <c:ptCount val="1"/>
                <c:pt idx="0">
                  <c:v>Promedio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Hoja1!$G$42:$G$52</c:f>
              <c:numCache>
                <c:formatCode>General</c:formatCode>
                <c:ptCount val="11"/>
                <c:pt idx="0">
                  <c:v>1.67</c:v>
                </c:pt>
                <c:pt idx="1">
                  <c:v>2.68</c:v>
                </c:pt>
                <c:pt idx="2">
                  <c:v>3.29</c:v>
                </c:pt>
                <c:pt idx="3">
                  <c:v>3.61</c:v>
                </c:pt>
                <c:pt idx="4">
                  <c:v>4.0999999999999996</c:v>
                </c:pt>
                <c:pt idx="5">
                  <c:v>5.13</c:v>
                </c:pt>
                <c:pt idx="6">
                  <c:v>6.88</c:v>
                </c:pt>
                <c:pt idx="7">
                  <c:v>9.86</c:v>
                </c:pt>
                <c:pt idx="8">
                  <c:v>14.87</c:v>
                </c:pt>
                <c:pt idx="9">
                  <c:v>1.29</c:v>
                </c:pt>
                <c:pt idx="10">
                  <c:v>3.81</c:v>
                </c:pt>
              </c:numCache>
            </c:numRef>
          </c:val>
        </c:ser>
        <c:ser>
          <c:idx val="1"/>
          <c:order val="1"/>
          <c:tx>
            <c:strRef>
              <c:f>Hoja1!$J$7</c:f>
              <c:strCache>
                <c:ptCount val="1"/>
                <c:pt idx="0">
                  <c:v>Mediana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Hoja1!$H$42:$H$52</c:f>
              <c:numCache>
                <c:formatCode>General</c:formatCode>
                <c:ptCount val="11"/>
                <c:pt idx="0">
                  <c:v>0.56000000000000005</c:v>
                </c:pt>
                <c:pt idx="1">
                  <c:v>3.91</c:v>
                </c:pt>
                <c:pt idx="2">
                  <c:v>3.92</c:v>
                </c:pt>
                <c:pt idx="3">
                  <c:v>3.92</c:v>
                </c:pt>
                <c:pt idx="4">
                  <c:v>3.92</c:v>
                </c:pt>
                <c:pt idx="5">
                  <c:v>4.92</c:v>
                </c:pt>
                <c:pt idx="6">
                  <c:v>4.92</c:v>
                </c:pt>
                <c:pt idx="7">
                  <c:v>5.38</c:v>
                </c:pt>
                <c:pt idx="8">
                  <c:v>11.91</c:v>
                </c:pt>
                <c:pt idx="9">
                  <c:v>0.62</c:v>
                </c:pt>
                <c:pt idx="10">
                  <c:v>3.92</c:v>
                </c:pt>
              </c:numCache>
            </c:numRef>
          </c:val>
        </c:ser>
        <c:ser>
          <c:idx val="2"/>
          <c:order val="2"/>
          <c:tx>
            <c:v>Promedio con APS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Hoja1!$I$42:$I$52</c:f>
              <c:numCache>
                <c:formatCode>General</c:formatCode>
                <c:ptCount val="11"/>
                <c:pt idx="0">
                  <c:v>3.73</c:v>
                </c:pt>
                <c:pt idx="1">
                  <c:v>3.95</c:v>
                </c:pt>
                <c:pt idx="2">
                  <c:v>4.12</c:v>
                </c:pt>
                <c:pt idx="3">
                  <c:v>4.33</c:v>
                </c:pt>
                <c:pt idx="4">
                  <c:v>4.7699999999999996</c:v>
                </c:pt>
                <c:pt idx="5">
                  <c:v>5.66</c:v>
                </c:pt>
                <c:pt idx="6">
                  <c:v>7.34</c:v>
                </c:pt>
                <c:pt idx="7">
                  <c:v>10.02</c:v>
                </c:pt>
                <c:pt idx="8">
                  <c:v>14.93</c:v>
                </c:pt>
                <c:pt idx="9">
                  <c:v>2.46</c:v>
                </c:pt>
                <c:pt idx="10">
                  <c:v>4.7</c:v>
                </c:pt>
              </c:numCache>
            </c:numRef>
          </c:val>
        </c:ser>
        <c:ser>
          <c:idx val="3"/>
          <c:order val="3"/>
          <c:tx>
            <c:v>Mediana con APS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Hoja1!$J$42:$J$52</c:f>
              <c:numCache>
                <c:formatCode>General</c:formatCode>
                <c:ptCount val="11"/>
                <c:pt idx="0">
                  <c:v>3.92</c:v>
                </c:pt>
                <c:pt idx="1">
                  <c:v>3.92</c:v>
                </c:pt>
                <c:pt idx="2">
                  <c:v>3.92</c:v>
                </c:pt>
                <c:pt idx="3">
                  <c:v>3.92</c:v>
                </c:pt>
                <c:pt idx="4">
                  <c:v>4.3899999999999997</c:v>
                </c:pt>
                <c:pt idx="5">
                  <c:v>4.92</c:v>
                </c:pt>
                <c:pt idx="6">
                  <c:v>4.92</c:v>
                </c:pt>
                <c:pt idx="7">
                  <c:v>5.81</c:v>
                </c:pt>
                <c:pt idx="8">
                  <c:v>11.91</c:v>
                </c:pt>
                <c:pt idx="9">
                  <c:v>2.4700000000000002</c:v>
                </c:pt>
                <c:pt idx="10">
                  <c:v>3.92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91864704"/>
        <c:axId val="291867840"/>
      </c:barChart>
      <c:lineChart>
        <c:grouping val="standard"/>
        <c:varyColors val="0"/>
        <c:ser>
          <c:idx val="4"/>
          <c:order val="4"/>
          <c:tx>
            <c:v>Linea de pobreza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Hoja1!$U$8:$U$18</c:f>
              <c:numCache>
                <c:formatCode>General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</c:numCache>
            </c:numRef>
          </c:val>
          <c:smooth val="0"/>
        </c:ser>
        <c:ser>
          <c:idx val="5"/>
          <c:order val="5"/>
          <c:tx>
            <c:v>Salario minimo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Hoja1!$V$8:$V$18</c:f>
              <c:numCache>
                <c:formatCode>General</c:formatCode>
                <c:ptCount val="11"/>
                <c:pt idx="0">
                  <c:v>10.5</c:v>
                </c:pt>
                <c:pt idx="1">
                  <c:v>10.5</c:v>
                </c:pt>
                <c:pt idx="2">
                  <c:v>10.5</c:v>
                </c:pt>
                <c:pt idx="3">
                  <c:v>10.5</c:v>
                </c:pt>
                <c:pt idx="4">
                  <c:v>10.5</c:v>
                </c:pt>
                <c:pt idx="5">
                  <c:v>10.5</c:v>
                </c:pt>
                <c:pt idx="6">
                  <c:v>10.5</c:v>
                </c:pt>
                <c:pt idx="7">
                  <c:v>10.5</c:v>
                </c:pt>
                <c:pt idx="8">
                  <c:v>10.5</c:v>
                </c:pt>
                <c:pt idx="9">
                  <c:v>10.5</c:v>
                </c:pt>
                <c:pt idx="10">
                  <c:v>10.5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1864704"/>
        <c:axId val="291867840"/>
      </c:lineChart>
      <c:catAx>
        <c:axId val="29186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1867840"/>
        <c:crosses val="autoZero"/>
        <c:auto val="1"/>
        <c:lblAlgn val="ctr"/>
        <c:lblOffset val="100"/>
        <c:noMultiLvlLbl val="0"/>
      </c:catAx>
      <c:valAx>
        <c:axId val="291867840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186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Hombres Retiro Programado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Hoja1!$I$7</c:f>
              <c:strCache>
                <c:ptCount val="1"/>
                <c:pt idx="0">
                  <c:v>Promedio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Hoja1!$L$42:$L$52</c:f>
              <c:numCache>
                <c:formatCode>General</c:formatCode>
                <c:ptCount val="11"/>
                <c:pt idx="0">
                  <c:v>3.06</c:v>
                </c:pt>
                <c:pt idx="1">
                  <c:v>2.94</c:v>
                </c:pt>
                <c:pt idx="2">
                  <c:v>3.09</c:v>
                </c:pt>
                <c:pt idx="3">
                  <c:v>3.63</c:v>
                </c:pt>
                <c:pt idx="4">
                  <c:v>4.45</c:v>
                </c:pt>
                <c:pt idx="5">
                  <c:v>5.95</c:v>
                </c:pt>
                <c:pt idx="6">
                  <c:v>9.66</c:v>
                </c:pt>
                <c:pt idx="7">
                  <c:v>17.11</c:v>
                </c:pt>
                <c:pt idx="8">
                  <c:v>24.49</c:v>
                </c:pt>
                <c:pt idx="9">
                  <c:v>4.7300000000000004</c:v>
                </c:pt>
                <c:pt idx="10">
                  <c:v>6.01</c:v>
                </c:pt>
              </c:numCache>
            </c:numRef>
          </c:val>
        </c:ser>
        <c:ser>
          <c:idx val="1"/>
          <c:order val="1"/>
          <c:tx>
            <c:strRef>
              <c:f>Hoja1!$J$7</c:f>
              <c:strCache>
                <c:ptCount val="1"/>
                <c:pt idx="0">
                  <c:v>Mediana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Hoja1!$M$42:$M$52</c:f>
              <c:numCache>
                <c:formatCode>General</c:formatCode>
                <c:ptCount val="11"/>
                <c:pt idx="0">
                  <c:v>3.49</c:v>
                </c:pt>
                <c:pt idx="1">
                  <c:v>3.38</c:v>
                </c:pt>
                <c:pt idx="2">
                  <c:v>3.27</c:v>
                </c:pt>
                <c:pt idx="3">
                  <c:v>3.88</c:v>
                </c:pt>
                <c:pt idx="4">
                  <c:v>3.91</c:v>
                </c:pt>
                <c:pt idx="5">
                  <c:v>4.92</c:v>
                </c:pt>
                <c:pt idx="6">
                  <c:v>4.92</c:v>
                </c:pt>
                <c:pt idx="7">
                  <c:v>7.83</c:v>
                </c:pt>
                <c:pt idx="8">
                  <c:v>18.38</c:v>
                </c:pt>
                <c:pt idx="9">
                  <c:v>3.92</c:v>
                </c:pt>
                <c:pt idx="10">
                  <c:v>3.92</c:v>
                </c:pt>
              </c:numCache>
            </c:numRef>
          </c:val>
        </c:ser>
        <c:ser>
          <c:idx val="2"/>
          <c:order val="2"/>
          <c:tx>
            <c:v>Promedio con APS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Hoja1!$N$42:$N$52</c:f>
              <c:numCache>
                <c:formatCode>General</c:formatCode>
                <c:ptCount val="11"/>
                <c:pt idx="0">
                  <c:v>4.5</c:v>
                </c:pt>
                <c:pt idx="1">
                  <c:v>4.66</c:v>
                </c:pt>
                <c:pt idx="2">
                  <c:v>4.92</c:v>
                </c:pt>
                <c:pt idx="3">
                  <c:v>5.31</c:v>
                </c:pt>
                <c:pt idx="4">
                  <c:v>5.96</c:v>
                </c:pt>
                <c:pt idx="5">
                  <c:v>7.25</c:v>
                </c:pt>
                <c:pt idx="6">
                  <c:v>10.7</c:v>
                </c:pt>
                <c:pt idx="7">
                  <c:v>17.690000000000001</c:v>
                </c:pt>
                <c:pt idx="8">
                  <c:v>24.7</c:v>
                </c:pt>
                <c:pt idx="9">
                  <c:v>5.79</c:v>
                </c:pt>
                <c:pt idx="10">
                  <c:v>7.44</c:v>
                </c:pt>
              </c:numCache>
            </c:numRef>
          </c:val>
        </c:ser>
        <c:ser>
          <c:idx val="3"/>
          <c:order val="3"/>
          <c:tx>
            <c:v>Mediana con APS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Hoja1!$O$42:$O$52</c:f>
              <c:numCache>
                <c:formatCode>General</c:formatCode>
                <c:ptCount val="11"/>
                <c:pt idx="0">
                  <c:v>4.3600000000000003</c:v>
                </c:pt>
                <c:pt idx="1">
                  <c:v>4.33</c:v>
                </c:pt>
                <c:pt idx="2">
                  <c:v>4.6500000000000004</c:v>
                </c:pt>
                <c:pt idx="3">
                  <c:v>5.17</c:v>
                </c:pt>
                <c:pt idx="4">
                  <c:v>5.42</c:v>
                </c:pt>
                <c:pt idx="5">
                  <c:v>5.72</c:v>
                </c:pt>
                <c:pt idx="6">
                  <c:v>6.06</c:v>
                </c:pt>
                <c:pt idx="7">
                  <c:v>8.39</c:v>
                </c:pt>
                <c:pt idx="8">
                  <c:v>18.38</c:v>
                </c:pt>
                <c:pt idx="9">
                  <c:v>4.29</c:v>
                </c:pt>
                <c:pt idx="10">
                  <c:v>5.38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1923168"/>
        <c:axId val="371916896"/>
      </c:barChart>
      <c:lineChart>
        <c:grouping val="standard"/>
        <c:varyColors val="0"/>
        <c:ser>
          <c:idx val="4"/>
          <c:order val="4"/>
          <c:tx>
            <c:v>Linea de pobreza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Hoja1!$U$8:$U$18</c:f>
              <c:numCache>
                <c:formatCode>General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</c:numCache>
            </c:numRef>
          </c:val>
          <c:smooth val="0"/>
        </c:ser>
        <c:ser>
          <c:idx val="5"/>
          <c:order val="5"/>
          <c:tx>
            <c:v>Salario minimo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Hoja1!$V$8:$V$18</c:f>
              <c:numCache>
                <c:formatCode>General</c:formatCode>
                <c:ptCount val="11"/>
                <c:pt idx="0">
                  <c:v>10.5</c:v>
                </c:pt>
                <c:pt idx="1">
                  <c:v>10.5</c:v>
                </c:pt>
                <c:pt idx="2">
                  <c:v>10.5</c:v>
                </c:pt>
                <c:pt idx="3">
                  <c:v>10.5</c:v>
                </c:pt>
                <c:pt idx="4">
                  <c:v>10.5</c:v>
                </c:pt>
                <c:pt idx="5">
                  <c:v>10.5</c:v>
                </c:pt>
                <c:pt idx="6">
                  <c:v>10.5</c:v>
                </c:pt>
                <c:pt idx="7">
                  <c:v>10.5</c:v>
                </c:pt>
                <c:pt idx="8">
                  <c:v>10.5</c:v>
                </c:pt>
                <c:pt idx="9">
                  <c:v>10.5</c:v>
                </c:pt>
                <c:pt idx="10">
                  <c:v>10.5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923168"/>
        <c:axId val="371916896"/>
      </c:lineChart>
      <c:catAx>
        <c:axId val="37192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1916896"/>
        <c:crosses val="autoZero"/>
        <c:auto val="1"/>
        <c:lblAlgn val="ctr"/>
        <c:lblOffset val="100"/>
        <c:noMultiLvlLbl val="0"/>
      </c:catAx>
      <c:valAx>
        <c:axId val="371916896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192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b="1"/>
              <a:t>Mujeres Renta Temporal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Hoja1!$I$7</c:f>
              <c:strCache>
                <c:ptCount val="1"/>
                <c:pt idx="0">
                  <c:v>Promedio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Hoja1!$G$76:$G$86</c:f>
              <c:numCache>
                <c:formatCode>General</c:formatCode>
                <c:ptCount val="11"/>
                <c:pt idx="0">
                  <c:v>12.1</c:v>
                </c:pt>
                <c:pt idx="1">
                  <c:v>11.27</c:v>
                </c:pt>
                <c:pt idx="2">
                  <c:v>11.62</c:v>
                </c:pt>
                <c:pt idx="3">
                  <c:v>11.87</c:v>
                </c:pt>
                <c:pt idx="4">
                  <c:v>13.09</c:v>
                </c:pt>
                <c:pt idx="5">
                  <c:v>14.54</c:v>
                </c:pt>
                <c:pt idx="6">
                  <c:v>17.55</c:v>
                </c:pt>
                <c:pt idx="7">
                  <c:v>21.23</c:v>
                </c:pt>
                <c:pt idx="8">
                  <c:v>24.87</c:v>
                </c:pt>
                <c:pt idx="9">
                  <c:v>18.059999999999999</c:v>
                </c:pt>
                <c:pt idx="10">
                  <c:v>18.920000000000002</c:v>
                </c:pt>
              </c:numCache>
            </c:numRef>
          </c:val>
        </c:ser>
        <c:ser>
          <c:idx val="1"/>
          <c:order val="1"/>
          <c:tx>
            <c:strRef>
              <c:f>Hoja1!$J$7</c:f>
              <c:strCache>
                <c:ptCount val="1"/>
                <c:pt idx="0">
                  <c:v>Mediana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Hoja1!$H$76:$H$86</c:f>
              <c:numCache>
                <c:formatCode>General</c:formatCode>
                <c:ptCount val="11"/>
                <c:pt idx="0">
                  <c:v>11.1</c:v>
                </c:pt>
                <c:pt idx="1">
                  <c:v>10.32</c:v>
                </c:pt>
                <c:pt idx="2">
                  <c:v>10.35</c:v>
                </c:pt>
                <c:pt idx="3">
                  <c:v>10.4</c:v>
                </c:pt>
                <c:pt idx="4">
                  <c:v>11.58</c:v>
                </c:pt>
                <c:pt idx="5">
                  <c:v>12.3</c:v>
                </c:pt>
                <c:pt idx="6">
                  <c:v>14.88</c:v>
                </c:pt>
                <c:pt idx="7">
                  <c:v>18.940000000000001</c:v>
                </c:pt>
                <c:pt idx="8">
                  <c:v>21.48</c:v>
                </c:pt>
                <c:pt idx="9">
                  <c:v>15.96</c:v>
                </c:pt>
                <c:pt idx="10">
                  <c:v>15.91</c:v>
                </c:pt>
              </c:numCache>
            </c:numRef>
          </c:val>
        </c:ser>
        <c:ser>
          <c:idx val="2"/>
          <c:order val="2"/>
          <c:tx>
            <c:v>Promedio con APS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Hoja1!$I$76:$I$86</c:f>
              <c:numCache>
                <c:formatCode>General</c:formatCode>
                <c:ptCount val="11"/>
                <c:pt idx="0">
                  <c:v>12.18</c:v>
                </c:pt>
                <c:pt idx="1">
                  <c:v>11.27</c:v>
                </c:pt>
                <c:pt idx="2">
                  <c:v>11.63</c:v>
                </c:pt>
                <c:pt idx="3">
                  <c:v>11.87</c:v>
                </c:pt>
                <c:pt idx="4">
                  <c:v>13.1</c:v>
                </c:pt>
                <c:pt idx="5">
                  <c:v>14.55</c:v>
                </c:pt>
                <c:pt idx="6">
                  <c:v>17.559999999999999</c:v>
                </c:pt>
                <c:pt idx="7">
                  <c:v>21.24</c:v>
                </c:pt>
                <c:pt idx="8">
                  <c:v>24.87</c:v>
                </c:pt>
                <c:pt idx="9">
                  <c:v>18.059999999999999</c:v>
                </c:pt>
                <c:pt idx="10">
                  <c:v>18.93</c:v>
                </c:pt>
              </c:numCache>
            </c:numRef>
          </c:val>
        </c:ser>
        <c:ser>
          <c:idx val="3"/>
          <c:order val="3"/>
          <c:tx>
            <c:v>Mediana con APS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Hoja1!$J$76:$J$86</c:f>
              <c:numCache>
                <c:formatCode>General</c:formatCode>
                <c:ptCount val="11"/>
                <c:pt idx="0">
                  <c:v>11.1</c:v>
                </c:pt>
                <c:pt idx="1">
                  <c:v>10.32</c:v>
                </c:pt>
                <c:pt idx="2">
                  <c:v>10.35</c:v>
                </c:pt>
                <c:pt idx="3">
                  <c:v>10.41</c:v>
                </c:pt>
                <c:pt idx="4">
                  <c:v>11.64</c:v>
                </c:pt>
                <c:pt idx="5">
                  <c:v>12.3</c:v>
                </c:pt>
                <c:pt idx="6">
                  <c:v>14.93</c:v>
                </c:pt>
                <c:pt idx="7">
                  <c:v>18.940000000000001</c:v>
                </c:pt>
                <c:pt idx="8">
                  <c:v>21.48</c:v>
                </c:pt>
                <c:pt idx="9">
                  <c:v>15.96</c:v>
                </c:pt>
                <c:pt idx="10">
                  <c:v>15.92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0076848"/>
        <c:axId val="242156704"/>
      </c:barChart>
      <c:lineChart>
        <c:grouping val="standard"/>
        <c:varyColors val="0"/>
        <c:ser>
          <c:idx val="4"/>
          <c:order val="4"/>
          <c:tx>
            <c:v>Linea de pobreza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Hoja1!$U$8:$U$18</c:f>
              <c:numCache>
                <c:formatCode>General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</c:numCache>
            </c:numRef>
          </c:val>
          <c:smooth val="0"/>
        </c:ser>
        <c:ser>
          <c:idx val="5"/>
          <c:order val="5"/>
          <c:tx>
            <c:v>Salario minimo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Hoja1!$V$8:$V$18</c:f>
              <c:numCache>
                <c:formatCode>General</c:formatCode>
                <c:ptCount val="11"/>
                <c:pt idx="0">
                  <c:v>10.5</c:v>
                </c:pt>
                <c:pt idx="1">
                  <c:v>10.5</c:v>
                </c:pt>
                <c:pt idx="2">
                  <c:v>10.5</c:v>
                </c:pt>
                <c:pt idx="3">
                  <c:v>10.5</c:v>
                </c:pt>
                <c:pt idx="4">
                  <c:v>10.5</c:v>
                </c:pt>
                <c:pt idx="5">
                  <c:v>10.5</c:v>
                </c:pt>
                <c:pt idx="6">
                  <c:v>10.5</c:v>
                </c:pt>
                <c:pt idx="7">
                  <c:v>10.5</c:v>
                </c:pt>
                <c:pt idx="8">
                  <c:v>10.5</c:v>
                </c:pt>
                <c:pt idx="9">
                  <c:v>10.5</c:v>
                </c:pt>
                <c:pt idx="10">
                  <c:v>10.5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076848"/>
        <c:axId val="242156704"/>
      </c:lineChart>
      <c:catAx>
        <c:axId val="37007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42156704"/>
        <c:crosses val="autoZero"/>
        <c:auto val="1"/>
        <c:lblAlgn val="ctr"/>
        <c:lblOffset val="100"/>
        <c:noMultiLvlLbl val="0"/>
      </c:catAx>
      <c:valAx>
        <c:axId val="242156704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007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b="1"/>
              <a:t>Hombres Renta Temporal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Hoja1!$I$7</c:f>
              <c:strCache>
                <c:ptCount val="1"/>
                <c:pt idx="0">
                  <c:v>Promedio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Hoja1!$L$76:$L$86</c:f>
              <c:numCache>
                <c:formatCode>General</c:formatCode>
                <c:ptCount val="11"/>
                <c:pt idx="0">
                  <c:v>13.37</c:v>
                </c:pt>
                <c:pt idx="1">
                  <c:v>11.96</c:v>
                </c:pt>
                <c:pt idx="2">
                  <c:v>11.55</c:v>
                </c:pt>
                <c:pt idx="3">
                  <c:v>12.52</c:v>
                </c:pt>
                <c:pt idx="4">
                  <c:v>13.73</c:v>
                </c:pt>
                <c:pt idx="5">
                  <c:v>15.82</c:v>
                </c:pt>
                <c:pt idx="6">
                  <c:v>19.36</c:v>
                </c:pt>
                <c:pt idx="7">
                  <c:v>24.22</c:v>
                </c:pt>
                <c:pt idx="8">
                  <c:v>30.37</c:v>
                </c:pt>
                <c:pt idx="9">
                  <c:v>20.309999999999999</c:v>
                </c:pt>
                <c:pt idx="10">
                  <c:v>21.49</c:v>
                </c:pt>
              </c:numCache>
            </c:numRef>
          </c:val>
        </c:ser>
        <c:ser>
          <c:idx val="1"/>
          <c:order val="1"/>
          <c:tx>
            <c:strRef>
              <c:f>Hoja1!$J$7</c:f>
              <c:strCache>
                <c:ptCount val="1"/>
                <c:pt idx="0">
                  <c:v>Mediana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Hoja1!$M$76:$M$86</c:f>
              <c:numCache>
                <c:formatCode>General</c:formatCode>
                <c:ptCount val="11"/>
                <c:pt idx="0">
                  <c:v>12.52</c:v>
                </c:pt>
                <c:pt idx="1">
                  <c:v>10.68</c:v>
                </c:pt>
                <c:pt idx="2">
                  <c:v>10.61</c:v>
                </c:pt>
                <c:pt idx="3">
                  <c:v>11.15</c:v>
                </c:pt>
                <c:pt idx="4">
                  <c:v>11.94</c:v>
                </c:pt>
                <c:pt idx="5">
                  <c:v>12.84</c:v>
                </c:pt>
                <c:pt idx="6">
                  <c:v>14.79</c:v>
                </c:pt>
                <c:pt idx="7">
                  <c:v>18.920000000000002</c:v>
                </c:pt>
                <c:pt idx="8">
                  <c:v>23.65</c:v>
                </c:pt>
                <c:pt idx="9">
                  <c:v>17.86</c:v>
                </c:pt>
                <c:pt idx="10">
                  <c:v>15.82</c:v>
                </c:pt>
              </c:numCache>
            </c:numRef>
          </c:val>
        </c:ser>
        <c:ser>
          <c:idx val="2"/>
          <c:order val="2"/>
          <c:tx>
            <c:v>Promedio con APS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Hoja1!$N$76:$N$86</c:f>
              <c:numCache>
                <c:formatCode>General</c:formatCode>
                <c:ptCount val="11"/>
                <c:pt idx="0">
                  <c:v>13.59</c:v>
                </c:pt>
                <c:pt idx="1">
                  <c:v>12.34</c:v>
                </c:pt>
                <c:pt idx="2">
                  <c:v>11.89</c:v>
                </c:pt>
                <c:pt idx="3">
                  <c:v>12.87</c:v>
                </c:pt>
                <c:pt idx="4">
                  <c:v>14.03</c:v>
                </c:pt>
                <c:pt idx="5">
                  <c:v>16.04</c:v>
                </c:pt>
                <c:pt idx="6">
                  <c:v>19.52</c:v>
                </c:pt>
                <c:pt idx="7">
                  <c:v>24.33</c:v>
                </c:pt>
                <c:pt idx="8">
                  <c:v>30.43</c:v>
                </c:pt>
                <c:pt idx="9">
                  <c:v>20.39</c:v>
                </c:pt>
                <c:pt idx="10">
                  <c:v>21.65</c:v>
                </c:pt>
              </c:numCache>
            </c:numRef>
          </c:val>
        </c:ser>
        <c:ser>
          <c:idx val="3"/>
          <c:order val="3"/>
          <c:tx>
            <c:v>Mediana con APS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Hoja1!$O$76:$O$86</c:f>
              <c:numCache>
                <c:formatCode>General</c:formatCode>
                <c:ptCount val="11"/>
                <c:pt idx="0">
                  <c:v>12.58</c:v>
                </c:pt>
                <c:pt idx="1">
                  <c:v>11.08</c:v>
                </c:pt>
                <c:pt idx="2">
                  <c:v>11.12</c:v>
                </c:pt>
                <c:pt idx="3">
                  <c:v>11.54</c:v>
                </c:pt>
                <c:pt idx="4">
                  <c:v>12.3</c:v>
                </c:pt>
                <c:pt idx="5">
                  <c:v>13.07</c:v>
                </c:pt>
                <c:pt idx="6">
                  <c:v>14.95</c:v>
                </c:pt>
                <c:pt idx="7">
                  <c:v>18.940000000000001</c:v>
                </c:pt>
                <c:pt idx="8">
                  <c:v>23.65</c:v>
                </c:pt>
                <c:pt idx="9">
                  <c:v>18.010000000000002</c:v>
                </c:pt>
                <c:pt idx="10">
                  <c:v>15.9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4870384"/>
        <c:axId val="374875480"/>
      </c:barChart>
      <c:lineChart>
        <c:grouping val="standard"/>
        <c:varyColors val="0"/>
        <c:ser>
          <c:idx val="4"/>
          <c:order val="4"/>
          <c:tx>
            <c:v>Linea de pobreza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Hoja1!$U$8:$U$18</c:f>
              <c:numCache>
                <c:formatCode>General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</c:numCache>
            </c:numRef>
          </c:val>
          <c:smooth val="0"/>
        </c:ser>
        <c:ser>
          <c:idx val="5"/>
          <c:order val="5"/>
          <c:tx>
            <c:v>Salario minimo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Hoja1!$V$8:$V$18</c:f>
              <c:numCache>
                <c:formatCode>General</c:formatCode>
                <c:ptCount val="11"/>
                <c:pt idx="0">
                  <c:v>10.5</c:v>
                </c:pt>
                <c:pt idx="1">
                  <c:v>10.5</c:v>
                </c:pt>
                <c:pt idx="2">
                  <c:v>10.5</c:v>
                </c:pt>
                <c:pt idx="3">
                  <c:v>10.5</c:v>
                </c:pt>
                <c:pt idx="4">
                  <c:v>10.5</c:v>
                </c:pt>
                <c:pt idx="5">
                  <c:v>10.5</c:v>
                </c:pt>
                <c:pt idx="6">
                  <c:v>10.5</c:v>
                </c:pt>
                <c:pt idx="7">
                  <c:v>10.5</c:v>
                </c:pt>
                <c:pt idx="8">
                  <c:v>10.5</c:v>
                </c:pt>
                <c:pt idx="9">
                  <c:v>10.5</c:v>
                </c:pt>
                <c:pt idx="10">
                  <c:v>10.5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870384"/>
        <c:axId val="374875480"/>
      </c:lineChart>
      <c:catAx>
        <c:axId val="37487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4875480"/>
        <c:crosses val="autoZero"/>
        <c:auto val="1"/>
        <c:lblAlgn val="ctr"/>
        <c:lblOffset val="100"/>
        <c:noMultiLvlLbl val="0"/>
      </c:catAx>
      <c:valAx>
        <c:axId val="374875480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487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b="1"/>
              <a:t>Mujeres Renta Vitalicia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Hoja1!$I$7</c:f>
              <c:strCache>
                <c:ptCount val="1"/>
                <c:pt idx="0">
                  <c:v>Promedio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Hoja1!$G$109:$G$119</c:f>
              <c:numCache>
                <c:formatCode>General</c:formatCode>
                <c:ptCount val="11"/>
                <c:pt idx="0">
                  <c:v>6.31</c:v>
                </c:pt>
                <c:pt idx="1">
                  <c:v>6.4</c:v>
                </c:pt>
                <c:pt idx="2">
                  <c:v>7.23</c:v>
                </c:pt>
                <c:pt idx="3">
                  <c:v>8.31</c:v>
                </c:pt>
                <c:pt idx="4">
                  <c:v>9.39</c:v>
                </c:pt>
                <c:pt idx="5">
                  <c:v>10.37</c:v>
                </c:pt>
                <c:pt idx="6">
                  <c:v>10.85</c:v>
                </c:pt>
                <c:pt idx="7">
                  <c:v>11.72</c:v>
                </c:pt>
                <c:pt idx="8">
                  <c:v>14.45</c:v>
                </c:pt>
                <c:pt idx="9">
                  <c:v>10.39</c:v>
                </c:pt>
                <c:pt idx="10">
                  <c:v>10.39</c:v>
                </c:pt>
              </c:numCache>
            </c:numRef>
          </c:val>
        </c:ser>
        <c:ser>
          <c:idx val="1"/>
          <c:order val="1"/>
          <c:tx>
            <c:strRef>
              <c:f>Hoja1!$J$7</c:f>
              <c:strCache>
                <c:ptCount val="1"/>
                <c:pt idx="0">
                  <c:v>Mediana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Hoja1!$H$109:$H$119</c:f>
              <c:numCache>
                <c:formatCode>General</c:formatCode>
                <c:ptCount val="11"/>
                <c:pt idx="0">
                  <c:v>5.03</c:v>
                </c:pt>
                <c:pt idx="1">
                  <c:v>5.01</c:v>
                </c:pt>
                <c:pt idx="2">
                  <c:v>5.31</c:v>
                </c:pt>
                <c:pt idx="3">
                  <c:v>6.22</c:v>
                </c:pt>
                <c:pt idx="4">
                  <c:v>7.49</c:v>
                </c:pt>
                <c:pt idx="5">
                  <c:v>8.92</c:v>
                </c:pt>
                <c:pt idx="6">
                  <c:v>9.4600000000000009</c:v>
                </c:pt>
                <c:pt idx="7">
                  <c:v>10.08</c:v>
                </c:pt>
                <c:pt idx="8">
                  <c:v>12.09</c:v>
                </c:pt>
                <c:pt idx="9">
                  <c:v>8.67</c:v>
                </c:pt>
                <c:pt idx="10">
                  <c:v>8.74</c:v>
                </c:pt>
              </c:numCache>
            </c:numRef>
          </c:val>
        </c:ser>
        <c:ser>
          <c:idx val="2"/>
          <c:order val="2"/>
          <c:tx>
            <c:v>Promedio con APS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Hoja1!$I$109:$I$119</c:f>
              <c:numCache>
                <c:formatCode>General</c:formatCode>
                <c:ptCount val="11"/>
                <c:pt idx="0">
                  <c:v>6.94</c:v>
                </c:pt>
                <c:pt idx="1">
                  <c:v>6.92</c:v>
                </c:pt>
                <c:pt idx="2">
                  <c:v>7.74</c:v>
                </c:pt>
                <c:pt idx="3">
                  <c:v>8.75</c:v>
                </c:pt>
                <c:pt idx="4">
                  <c:v>9.77</c:v>
                </c:pt>
                <c:pt idx="5">
                  <c:v>10.69</c:v>
                </c:pt>
                <c:pt idx="6">
                  <c:v>11.12</c:v>
                </c:pt>
                <c:pt idx="7">
                  <c:v>11.84</c:v>
                </c:pt>
                <c:pt idx="8">
                  <c:v>14.47</c:v>
                </c:pt>
                <c:pt idx="9">
                  <c:v>10.78</c:v>
                </c:pt>
                <c:pt idx="10">
                  <c:v>10.68</c:v>
                </c:pt>
              </c:numCache>
            </c:numRef>
          </c:val>
        </c:ser>
        <c:ser>
          <c:idx val="3"/>
          <c:order val="3"/>
          <c:tx>
            <c:v>Mediana con APS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Hoja1!$J$109:$J$119</c:f>
              <c:numCache>
                <c:formatCode>General</c:formatCode>
                <c:ptCount val="11"/>
                <c:pt idx="0">
                  <c:v>6.28</c:v>
                </c:pt>
                <c:pt idx="1">
                  <c:v>5.99</c:v>
                </c:pt>
                <c:pt idx="2">
                  <c:v>6.47</c:v>
                </c:pt>
                <c:pt idx="3">
                  <c:v>7.12</c:v>
                </c:pt>
                <c:pt idx="4">
                  <c:v>8.1199999999999992</c:v>
                </c:pt>
                <c:pt idx="5">
                  <c:v>9.23</c:v>
                </c:pt>
                <c:pt idx="6">
                  <c:v>9.68</c:v>
                </c:pt>
                <c:pt idx="7">
                  <c:v>10.130000000000001</c:v>
                </c:pt>
                <c:pt idx="8">
                  <c:v>12.09</c:v>
                </c:pt>
                <c:pt idx="9">
                  <c:v>8.9499999999999993</c:v>
                </c:pt>
                <c:pt idx="10">
                  <c:v>9.0500000000000007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4875088"/>
        <c:axId val="374873520"/>
      </c:barChart>
      <c:lineChart>
        <c:grouping val="standard"/>
        <c:varyColors val="0"/>
        <c:ser>
          <c:idx val="4"/>
          <c:order val="4"/>
          <c:tx>
            <c:v>Linea de pobreza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Hoja1!$U$8:$U$18</c:f>
              <c:numCache>
                <c:formatCode>General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</c:numCache>
            </c:numRef>
          </c:val>
          <c:smooth val="0"/>
        </c:ser>
        <c:ser>
          <c:idx val="5"/>
          <c:order val="5"/>
          <c:tx>
            <c:v>Salario minimo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Hoja1!$V$8:$V$18</c:f>
              <c:numCache>
                <c:formatCode>General</c:formatCode>
                <c:ptCount val="11"/>
                <c:pt idx="0">
                  <c:v>10.5</c:v>
                </c:pt>
                <c:pt idx="1">
                  <c:v>10.5</c:v>
                </c:pt>
                <c:pt idx="2">
                  <c:v>10.5</c:v>
                </c:pt>
                <c:pt idx="3">
                  <c:v>10.5</c:v>
                </c:pt>
                <c:pt idx="4">
                  <c:v>10.5</c:v>
                </c:pt>
                <c:pt idx="5">
                  <c:v>10.5</c:v>
                </c:pt>
                <c:pt idx="6">
                  <c:v>10.5</c:v>
                </c:pt>
                <c:pt idx="7">
                  <c:v>10.5</c:v>
                </c:pt>
                <c:pt idx="8">
                  <c:v>10.5</c:v>
                </c:pt>
                <c:pt idx="9">
                  <c:v>10.5</c:v>
                </c:pt>
                <c:pt idx="10">
                  <c:v>10.5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875088"/>
        <c:axId val="374873520"/>
      </c:lineChart>
      <c:catAx>
        <c:axId val="3748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4873520"/>
        <c:crosses val="autoZero"/>
        <c:auto val="1"/>
        <c:lblAlgn val="ctr"/>
        <c:lblOffset val="100"/>
        <c:noMultiLvlLbl val="0"/>
      </c:catAx>
      <c:valAx>
        <c:axId val="374873520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487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Formalizacion mujeres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0 a 250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'14A'!$B$4:$M$4</c:f>
              <c:strCache>
                <c:ptCount val="12"/>
                <c:pt idx="0">
                  <c:v>Hasta 20</c:v>
                </c:pt>
                <c:pt idx="1">
                  <c:v>+20 -25</c:v>
                </c:pt>
                <c:pt idx="2">
                  <c:v>+25 -30</c:v>
                </c:pt>
                <c:pt idx="3">
                  <c:v>+30 -35</c:v>
                </c:pt>
                <c:pt idx="4">
                  <c:v>+35 -40</c:v>
                </c:pt>
                <c:pt idx="5">
                  <c:v>+40 -45</c:v>
                </c:pt>
                <c:pt idx="6">
                  <c:v>+45 -50</c:v>
                </c:pt>
                <c:pt idx="7">
                  <c:v>+50 -55</c:v>
                </c:pt>
                <c:pt idx="8">
                  <c:v>+55 -60</c:v>
                </c:pt>
                <c:pt idx="9">
                  <c:v>+60 -65</c:v>
                </c:pt>
                <c:pt idx="10">
                  <c:v>+65 -70</c:v>
                </c:pt>
                <c:pt idx="11">
                  <c:v>+de 70</c:v>
                </c:pt>
              </c:strCache>
            </c:strRef>
          </c:cat>
          <c:val>
            <c:numRef>
              <c:f>'14A'!$R$72:$AC$72</c:f>
              <c:numCache>
                <c:formatCode>General</c:formatCode>
                <c:ptCount val="12"/>
                <c:pt idx="0">
                  <c:v>3.2392125984251965E-2</c:v>
                </c:pt>
                <c:pt idx="1">
                  <c:v>7.2825714285714285E-2</c:v>
                </c:pt>
                <c:pt idx="2">
                  <c:v>5.9084137931034481E-2</c:v>
                </c:pt>
                <c:pt idx="3">
                  <c:v>4.7242647058823528E-2</c:v>
                </c:pt>
                <c:pt idx="4">
                  <c:v>4.7137931034482758E-2</c:v>
                </c:pt>
                <c:pt idx="5">
                  <c:v>4.8327787021630618E-2</c:v>
                </c:pt>
                <c:pt idx="6">
                  <c:v>4.5610749185667751E-2</c:v>
                </c:pt>
                <c:pt idx="7">
                  <c:v>4.3598705501618124E-2</c:v>
                </c:pt>
                <c:pt idx="8">
                  <c:v>3.1959435626102289E-2</c:v>
                </c:pt>
                <c:pt idx="9">
                  <c:v>4.3986928104575163E-3</c:v>
                </c:pt>
                <c:pt idx="10">
                  <c:v>5.5955678670360114E-4</c:v>
                </c:pt>
                <c:pt idx="11">
                  <c:v>4.6503496503496505E-4</c:v>
                </c:pt>
              </c:numCache>
            </c:numRef>
          </c:val>
        </c:ser>
        <c:ser>
          <c:idx val="1"/>
          <c:order val="1"/>
          <c:tx>
            <c:v>250 a 500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'14A'!$B$4:$M$4</c:f>
              <c:strCache>
                <c:ptCount val="12"/>
                <c:pt idx="0">
                  <c:v>Hasta 20</c:v>
                </c:pt>
                <c:pt idx="1">
                  <c:v>+20 -25</c:v>
                </c:pt>
                <c:pt idx="2">
                  <c:v>+25 -30</c:v>
                </c:pt>
                <c:pt idx="3">
                  <c:v>+30 -35</c:v>
                </c:pt>
                <c:pt idx="4">
                  <c:v>+35 -40</c:v>
                </c:pt>
                <c:pt idx="5">
                  <c:v>+40 -45</c:v>
                </c:pt>
                <c:pt idx="6">
                  <c:v>+45 -50</c:v>
                </c:pt>
                <c:pt idx="7">
                  <c:v>+50 -55</c:v>
                </c:pt>
                <c:pt idx="8">
                  <c:v>+55 -60</c:v>
                </c:pt>
                <c:pt idx="9">
                  <c:v>+60 -65</c:v>
                </c:pt>
                <c:pt idx="10">
                  <c:v>+65 -70</c:v>
                </c:pt>
                <c:pt idx="11">
                  <c:v>+de 70</c:v>
                </c:pt>
              </c:strCache>
            </c:strRef>
          </c:cat>
          <c:val>
            <c:numRef>
              <c:f>'14A'!$R$73:$AC$73</c:f>
              <c:numCache>
                <c:formatCode>General</c:formatCode>
                <c:ptCount val="12"/>
                <c:pt idx="0">
                  <c:v>3.4588976377952753E-2</c:v>
                </c:pt>
                <c:pt idx="1">
                  <c:v>0.15095142857142857</c:v>
                </c:pt>
                <c:pt idx="2">
                  <c:v>0.17477655172413792</c:v>
                </c:pt>
                <c:pt idx="3">
                  <c:v>0.15370441176470589</c:v>
                </c:pt>
                <c:pt idx="4">
                  <c:v>0.16041707717569786</c:v>
                </c:pt>
                <c:pt idx="5">
                  <c:v>0.17283194675540767</c:v>
                </c:pt>
                <c:pt idx="6">
                  <c:v>0.17092671009771987</c:v>
                </c:pt>
                <c:pt idx="7">
                  <c:v>0.16286245954692558</c:v>
                </c:pt>
                <c:pt idx="8">
                  <c:v>0.11499294532627866</c:v>
                </c:pt>
                <c:pt idx="9">
                  <c:v>1.5777777777777779E-2</c:v>
                </c:pt>
                <c:pt idx="10">
                  <c:v>2.4598337950138506E-3</c:v>
                </c:pt>
                <c:pt idx="11">
                  <c:v>1.0349650349650349E-3</c:v>
                </c:pt>
              </c:numCache>
            </c:numRef>
          </c:val>
        </c:ser>
        <c:ser>
          <c:idx val="2"/>
          <c:order val="2"/>
          <c:tx>
            <c:v>500 a 750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'14A'!$B$4:$M$4</c:f>
              <c:strCache>
                <c:ptCount val="12"/>
                <c:pt idx="0">
                  <c:v>Hasta 20</c:v>
                </c:pt>
                <c:pt idx="1">
                  <c:v>+20 -25</c:v>
                </c:pt>
                <c:pt idx="2">
                  <c:v>+25 -30</c:v>
                </c:pt>
                <c:pt idx="3">
                  <c:v>+30 -35</c:v>
                </c:pt>
                <c:pt idx="4">
                  <c:v>+35 -40</c:v>
                </c:pt>
                <c:pt idx="5">
                  <c:v>+40 -45</c:v>
                </c:pt>
                <c:pt idx="6">
                  <c:v>+45 -50</c:v>
                </c:pt>
                <c:pt idx="7">
                  <c:v>+50 -55</c:v>
                </c:pt>
                <c:pt idx="8">
                  <c:v>+55 -60</c:v>
                </c:pt>
                <c:pt idx="9">
                  <c:v>+60 -65</c:v>
                </c:pt>
                <c:pt idx="10">
                  <c:v>+65 -70</c:v>
                </c:pt>
                <c:pt idx="11">
                  <c:v>+de 70</c:v>
                </c:pt>
              </c:strCache>
            </c:strRef>
          </c:cat>
          <c:val>
            <c:numRef>
              <c:f>'14A'!$R$74:$AC$74</c:f>
              <c:numCache>
                <c:formatCode>General</c:formatCode>
                <c:ptCount val="12"/>
                <c:pt idx="0">
                  <c:v>5.8141732283464569E-3</c:v>
                </c:pt>
                <c:pt idx="1">
                  <c:v>6.0598571428571425E-2</c:v>
                </c:pt>
                <c:pt idx="2">
                  <c:v>0.10974620689655172</c:v>
                </c:pt>
                <c:pt idx="3">
                  <c:v>9.7264705882352948E-2</c:v>
                </c:pt>
                <c:pt idx="4">
                  <c:v>9.2779967159277499E-2</c:v>
                </c:pt>
                <c:pt idx="5">
                  <c:v>8.9237936772046583E-2</c:v>
                </c:pt>
                <c:pt idx="6">
                  <c:v>7.8718241042345274E-2</c:v>
                </c:pt>
                <c:pt idx="7">
                  <c:v>6.6221682847896438E-2</c:v>
                </c:pt>
                <c:pt idx="8">
                  <c:v>4.3065255731922401E-2</c:v>
                </c:pt>
                <c:pt idx="9">
                  <c:v>7.2657952069716779E-3</c:v>
                </c:pt>
                <c:pt idx="10">
                  <c:v>1.0415512465373961E-3</c:v>
                </c:pt>
                <c:pt idx="11">
                  <c:v>3.076923076923077E-4</c:v>
                </c:pt>
              </c:numCache>
            </c:numRef>
          </c:val>
        </c:ser>
        <c:ser>
          <c:idx val="3"/>
          <c:order val="3"/>
          <c:tx>
            <c:v>750 a 1000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'14A'!$B$4:$M$4</c:f>
              <c:strCache>
                <c:ptCount val="12"/>
                <c:pt idx="0">
                  <c:v>Hasta 20</c:v>
                </c:pt>
                <c:pt idx="1">
                  <c:v>+20 -25</c:v>
                </c:pt>
                <c:pt idx="2">
                  <c:v>+25 -30</c:v>
                </c:pt>
                <c:pt idx="3">
                  <c:v>+30 -35</c:v>
                </c:pt>
                <c:pt idx="4">
                  <c:v>+35 -40</c:v>
                </c:pt>
                <c:pt idx="5">
                  <c:v>+40 -45</c:v>
                </c:pt>
                <c:pt idx="6">
                  <c:v>+45 -50</c:v>
                </c:pt>
                <c:pt idx="7">
                  <c:v>+50 -55</c:v>
                </c:pt>
                <c:pt idx="8">
                  <c:v>+55 -60</c:v>
                </c:pt>
                <c:pt idx="9">
                  <c:v>+60 -65</c:v>
                </c:pt>
                <c:pt idx="10">
                  <c:v>+65 -70</c:v>
                </c:pt>
                <c:pt idx="11">
                  <c:v>+de 70</c:v>
                </c:pt>
              </c:strCache>
            </c:strRef>
          </c:cat>
          <c:val>
            <c:numRef>
              <c:f>'14A'!$R$75:$AC$75</c:f>
              <c:numCache>
                <c:formatCode>General</c:formatCode>
                <c:ptCount val="12"/>
                <c:pt idx="0">
                  <c:v>9.811023622047243E-4</c:v>
                </c:pt>
                <c:pt idx="1">
                  <c:v>2.3771428571428572E-2</c:v>
                </c:pt>
                <c:pt idx="2">
                  <c:v>7.3377931034482757E-2</c:v>
                </c:pt>
                <c:pt idx="3">
                  <c:v>6.7233823529411763E-2</c:v>
                </c:pt>
                <c:pt idx="4">
                  <c:v>5.8195402298850576E-2</c:v>
                </c:pt>
                <c:pt idx="5">
                  <c:v>4.9093178036605657E-2</c:v>
                </c:pt>
                <c:pt idx="6">
                  <c:v>3.8887622149837132E-2</c:v>
                </c:pt>
                <c:pt idx="7">
                  <c:v>3.2457928802588999E-2</c:v>
                </c:pt>
                <c:pt idx="8">
                  <c:v>2.362257495590829E-2</c:v>
                </c:pt>
                <c:pt idx="9">
                  <c:v>5.7581699346405226E-3</c:v>
                </c:pt>
                <c:pt idx="10">
                  <c:v>8.1994459833795012E-4</c:v>
                </c:pt>
                <c:pt idx="11">
                  <c:v>2.062937062937063E-4</c:v>
                </c:pt>
              </c:numCache>
            </c:numRef>
          </c:val>
        </c:ser>
        <c:ser>
          <c:idx val="4"/>
          <c:order val="4"/>
          <c:tx>
            <c:v>mas de 1000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'14A'!$B$4:$M$4</c:f>
              <c:strCache>
                <c:ptCount val="12"/>
                <c:pt idx="0">
                  <c:v>Hasta 20</c:v>
                </c:pt>
                <c:pt idx="1">
                  <c:v>+20 -25</c:v>
                </c:pt>
                <c:pt idx="2">
                  <c:v>+25 -30</c:v>
                </c:pt>
                <c:pt idx="3">
                  <c:v>+30 -35</c:v>
                </c:pt>
                <c:pt idx="4">
                  <c:v>+35 -40</c:v>
                </c:pt>
                <c:pt idx="5">
                  <c:v>+40 -45</c:v>
                </c:pt>
                <c:pt idx="6">
                  <c:v>+45 -50</c:v>
                </c:pt>
                <c:pt idx="7">
                  <c:v>+50 -55</c:v>
                </c:pt>
                <c:pt idx="8">
                  <c:v>+55 -60</c:v>
                </c:pt>
                <c:pt idx="9">
                  <c:v>+60 -65</c:v>
                </c:pt>
                <c:pt idx="10">
                  <c:v>+65 -70</c:v>
                </c:pt>
                <c:pt idx="11">
                  <c:v>+de 70</c:v>
                </c:pt>
              </c:strCache>
            </c:strRef>
          </c:cat>
          <c:val>
            <c:numRef>
              <c:f>'14A'!$R$76:$AC$76</c:f>
              <c:numCache>
                <c:formatCode>General</c:formatCode>
                <c:ptCount val="12"/>
                <c:pt idx="0">
                  <c:v>5.8740157480314961E-4</c:v>
                </c:pt>
                <c:pt idx="1">
                  <c:v>1.794142857142857E-2</c:v>
                </c:pt>
                <c:pt idx="2">
                  <c:v>0.10275448275862069</c:v>
                </c:pt>
                <c:pt idx="3">
                  <c:v>0.14258970588235295</c:v>
                </c:pt>
                <c:pt idx="4">
                  <c:v>0.14445648604269293</c:v>
                </c:pt>
                <c:pt idx="5">
                  <c:v>0.12637603993344426</c:v>
                </c:pt>
                <c:pt idx="6">
                  <c:v>9.4042345276872968E-2</c:v>
                </c:pt>
                <c:pt idx="7">
                  <c:v>7.8292880258899675E-2</c:v>
                </c:pt>
                <c:pt idx="8">
                  <c:v>6.3091710758377426E-2</c:v>
                </c:pt>
                <c:pt idx="9">
                  <c:v>2.2416122004357299E-2</c:v>
                </c:pt>
                <c:pt idx="10">
                  <c:v>4.4349030470914128E-3</c:v>
                </c:pt>
                <c:pt idx="11">
                  <c:v>1.4195804195804196E-3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0077240"/>
        <c:axId val="242159056"/>
      </c:barChart>
      <c:catAx>
        <c:axId val="370077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42159056"/>
        <c:crosses val="autoZero"/>
        <c:auto val="1"/>
        <c:lblAlgn val="ctr"/>
        <c:lblOffset val="100"/>
        <c:noMultiLvlLbl val="0"/>
      </c:catAx>
      <c:valAx>
        <c:axId val="2421590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0077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b="1"/>
              <a:t>Hombres Renta Vitalicia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Hoja1!$I$7</c:f>
              <c:strCache>
                <c:ptCount val="1"/>
                <c:pt idx="0">
                  <c:v>Promedio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Hoja1!$L$109:$L$119</c:f>
              <c:numCache>
                <c:formatCode>General</c:formatCode>
                <c:ptCount val="11"/>
                <c:pt idx="0">
                  <c:v>6.97</c:v>
                </c:pt>
                <c:pt idx="1">
                  <c:v>7.09</c:v>
                </c:pt>
                <c:pt idx="2">
                  <c:v>7.4</c:v>
                </c:pt>
                <c:pt idx="3">
                  <c:v>8.59</c:v>
                </c:pt>
                <c:pt idx="4">
                  <c:v>9.6300000000000008</c:v>
                </c:pt>
                <c:pt idx="5">
                  <c:v>10.88</c:v>
                </c:pt>
                <c:pt idx="6">
                  <c:v>12.29</c:v>
                </c:pt>
                <c:pt idx="7">
                  <c:v>14.94</c:v>
                </c:pt>
                <c:pt idx="8">
                  <c:v>18.62</c:v>
                </c:pt>
                <c:pt idx="9">
                  <c:v>13.39</c:v>
                </c:pt>
                <c:pt idx="10">
                  <c:v>12</c:v>
                </c:pt>
              </c:numCache>
            </c:numRef>
          </c:val>
        </c:ser>
        <c:ser>
          <c:idx val="1"/>
          <c:order val="1"/>
          <c:tx>
            <c:strRef>
              <c:f>Hoja1!$J$7</c:f>
              <c:strCache>
                <c:ptCount val="1"/>
                <c:pt idx="0">
                  <c:v>Mediana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Hoja1!$M$109:$M$119</c:f>
              <c:numCache>
                <c:formatCode>General</c:formatCode>
                <c:ptCount val="11"/>
                <c:pt idx="0">
                  <c:v>5.39</c:v>
                </c:pt>
                <c:pt idx="1">
                  <c:v>5.29</c:v>
                </c:pt>
                <c:pt idx="2">
                  <c:v>5.24</c:v>
                </c:pt>
                <c:pt idx="3">
                  <c:v>5.65</c:v>
                </c:pt>
                <c:pt idx="4">
                  <c:v>6.24</c:v>
                </c:pt>
                <c:pt idx="5">
                  <c:v>7.06</c:v>
                </c:pt>
                <c:pt idx="6">
                  <c:v>8.2100000000000009</c:v>
                </c:pt>
                <c:pt idx="7">
                  <c:v>10.27</c:v>
                </c:pt>
                <c:pt idx="8">
                  <c:v>13.12</c:v>
                </c:pt>
                <c:pt idx="9">
                  <c:v>7.66</c:v>
                </c:pt>
                <c:pt idx="10">
                  <c:v>7.6</c:v>
                </c:pt>
              </c:numCache>
            </c:numRef>
          </c:val>
        </c:ser>
        <c:ser>
          <c:idx val="2"/>
          <c:order val="2"/>
          <c:tx>
            <c:v>Promedio con APS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Hoja1!$N$109:$N$119</c:f>
              <c:numCache>
                <c:formatCode>General</c:formatCode>
                <c:ptCount val="11"/>
                <c:pt idx="0">
                  <c:v>8.07</c:v>
                </c:pt>
                <c:pt idx="1">
                  <c:v>8.2100000000000009</c:v>
                </c:pt>
                <c:pt idx="2">
                  <c:v>8.49</c:v>
                </c:pt>
                <c:pt idx="3">
                  <c:v>9.6</c:v>
                </c:pt>
                <c:pt idx="4">
                  <c:v>10.53</c:v>
                </c:pt>
                <c:pt idx="5">
                  <c:v>11.65</c:v>
                </c:pt>
                <c:pt idx="6">
                  <c:v>12.92</c:v>
                </c:pt>
                <c:pt idx="7">
                  <c:v>15.35</c:v>
                </c:pt>
                <c:pt idx="8">
                  <c:v>18.809999999999999</c:v>
                </c:pt>
                <c:pt idx="9">
                  <c:v>13.99</c:v>
                </c:pt>
                <c:pt idx="10">
                  <c:v>12.67</c:v>
                </c:pt>
              </c:numCache>
            </c:numRef>
          </c:val>
        </c:ser>
        <c:ser>
          <c:idx val="3"/>
          <c:order val="3"/>
          <c:tx>
            <c:v>Mediana con APS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Hoja1!$E$8:$E$18</c:f>
              <c:strCache>
                <c:ptCount val="11"/>
                <c:pt idx="0">
                  <c:v>&gt; 0 y &lt;=1 año</c:v>
                </c:pt>
                <c:pt idx="1">
                  <c:v>&gt; 1 y &lt;=5</c:v>
                </c:pt>
                <c:pt idx="2">
                  <c:v>&gt; 5 y &lt;=10</c:v>
                </c:pt>
                <c:pt idx="3">
                  <c:v>&gt;10 y &lt;=15</c:v>
                </c:pt>
                <c:pt idx="4">
                  <c:v>&gt;15 y &lt;=20</c:v>
                </c:pt>
                <c:pt idx="5">
                  <c:v>&gt;20 y &lt;=25</c:v>
                </c:pt>
                <c:pt idx="6">
                  <c:v>&gt;25 y &lt;=30</c:v>
                </c:pt>
                <c:pt idx="7">
                  <c:v>&gt;30 y &lt;=35</c:v>
                </c:pt>
                <c:pt idx="8">
                  <c:v>&gt;35 y &lt;=40</c:v>
                </c:pt>
                <c:pt idx="9">
                  <c:v>S/I (3)</c:v>
                </c:pt>
                <c:pt idx="10">
                  <c:v>Total</c:v>
                </c:pt>
              </c:strCache>
            </c:strRef>
          </c:cat>
          <c:val>
            <c:numRef>
              <c:f>Hoja1!$O$109:$O$119</c:f>
              <c:numCache>
                <c:formatCode>General</c:formatCode>
                <c:ptCount val="11"/>
                <c:pt idx="0">
                  <c:v>7.04</c:v>
                </c:pt>
                <c:pt idx="1">
                  <c:v>7.01</c:v>
                </c:pt>
                <c:pt idx="2">
                  <c:v>6.98</c:v>
                </c:pt>
                <c:pt idx="3">
                  <c:v>7.23</c:v>
                </c:pt>
                <c:pt idx="4">
                  <c:v>7.55</c:v>
                </c:pt>
                <c:pt idx="5">
                  <c:v>8.06</c:v>
                </c:pt>
                <c:pt idx="6">
                  <c:v>8.8699999999999992</c:v>
                </c:pt>
                <c:pt idx="7">
                  <c:v>10.4</c:v>
                </c:pt>
                <c:pt idx="8">
                  <c:v>13.13</c:v>
                </c:pt>
                <c:pt idx="9">
                  <c:v>8.51</c:v>
                </c:pt>
                <c:pt idx="10">
                  <c:v>8.41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4877048"/>
        <c:axId val="374873912"/>
      </c:barChart>
      <c:lineChart>
        <c:grouping val="standard"/>
        <c:varyColors val="0"/>
        <c:ser>
          <c:idx val="4"/>
          <c:order val="4"/>
          <c:tx>
            <c:v>Linea de pobreza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Hoja1!$U$8:$U$18</c:f>
              <c:numCache>
                <c:formatCode>General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</c:numCache>
            </c:numRef>
          </c:val>
          <c:smooth val="0"/>
        </c:ser>
        <c:ser>
          <c:idx val="5"/>
          <c:order val="5"/>
          <c:tx>
            <c:v>Salario minimo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Hoja1!$V$8:$V$18</c:f>
              <c:numCache>
                <c:formatCode>General</c:formatCode>
                <c:ptCount val="11"/>
                <c:pt idx="0">
                  <c:v>10.5</c:v>
                </c:pt>
                <c:pt idx="1">
                  <c:v>10.5</c:v>
                </c:pt>
                <c:pt idx="2">
                  <c:v>10.5</c:v>
                </c:pt>
                <c:pt idx="3">
                  <c:v>10.5</c:v>
                </c:pt>
                <c:pt idx="4">
                  <c:v>10.5</c:v>
                </c:pt>
                <c:pt idx="5">
                  <c:v>10.5</c:v>
                </c:pt>
                <c:pt idx="6">
                  <c:v>10.5</c:v>
                </c:pt>
                <c:pt idx="7">
                  <c:v>10.5</c:v>
                </c:pt>
                <c:pt idx="8">
                  <c:v>10.5</c:v>
                </c:pt>
                <c:pt idx="9">
                  <c:v>10.5</c:v>
                </c:pt>
                <c:pt idx="10">
                  <c:v>10.5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877048"/>
        <c:axId val="374873912"/>
      </c:lineChart>
      <c:catAx>
        <c:axId val="374877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4873912"/>
        <c:crosses val="autoZero"/>
        <c:auto val="1"/>
        <c:lblAlgn val="ctr"/>
        <c:lblOffset val="100"/>
        <c:noMultiLvlLbl val="0"/>
      </c:catAx>
      <c:valAx>
        <c:axId val="374873912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4877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68724721069223"/>
          <c:y val="7.6204056755187169E-2"/>
          <c:w val="0.58392005981258521"/>
          <c:h val="0.92379594324481284"/>
        </c:manualLayout>
      </c:layout>
      <c:pie3DChart>
        <c:varyColors val="1"/>
        <c:ser>
          <c:idx val="0"/>
          <c:order val="0"/>
          <c:explosion val="2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val>
            <c:numRef>
              <c:f>Hoja1!$G$9:$G$11</c:f>
              <c:numCache>
                <c:formatCode>General</c:formatCode>
                <c:ptCount val="3"/>
                <c:pt idx="0">
                  <c:v>44</c:v>
                </c:pt>
                <c:pt idx="1">
                  <c:v>35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>
        <a:lumMod val="90000"/>
      </a:schemeClr>
    </a:solidFill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Formalizacion hombres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0 a 250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'13A'!$B$4:$M$4</c:f>
              <c:strCache>
                <c:ptCount val="12"/>
                <c:pt idx="0">
                  <c:v>Hasta 20</c:v>
                </c:pt>
                <c:pt idx="1">
                  <c:v>+20 -25</c:v>
                </c:pt>
                <c:pt idx="2">
                  <c:v>+25 -30</c:v>
                </c:pt>
                <c:pt idx="3">
                  <c:v>+30 -35</c:v>
                </c:pt>
                <c:pt idx="4">
                  <c:v>+35 -40</c:v>
                </c:pt>
                <c:pt idx="5">
                  <c:v>+40 -45</c:v>
                </c:pt>
                <c:pt idx="6">
                  <c:v>+45 -50</c:v>
                </c:pt>
                <c:pt idx="7">
                  <c:v>+50 -55</c:v>
                </c:pt>
                <c:pt idx="8">
                  <c:v>+55 -60</c:v>
                </c:pt>
                <c:pt idx="9">
                  <c:v>+60 -65</c:v>
                </c:pt>
                <c:pt idx="10">
                  <c:v>+65 -70</c:v>
                </c:pt>
                <c:pt idx="11">
                  <c:v>+de 70</c:v>
                </c:pt>
              </c:strCache>
            </c:strRef>
          </c:cat>
          <c:val>
            <c:numRef>
              <c:f>'13A'!$R$72:$AC$72</c:f>
              <c:numCache>
                <c:formatCode>General</c:formatCode>
                <c:ptCount val="12"/>
                <c:pt idx="0">
                  <c:v>3.5385083713850837E-2</c:v>
                </c:pt>
                <c:pt idx="1">
                  <c:v>7.4137119113573402E-2</c:v>
                </c:pt>
                <c:pt idx="2">
                  <c:v>5.8098118279569892E-2</c:v>
                </c:pt>
                <c:pt idx="3">
                  <c:v>4.3389610389610388E-2</c:v>
                </c:pt>
                <c:pt idx="4">
                  <c:v>3.9978861788617884E-2</c:v>
                </c:pt>
                <c:pt idx="5">
                  <c:v>3.7899833055091821E-2</c:v>
                </c:pt>
                <c:pt idx="6">
                  <c:v>3.4560330578512398E-2</c:v>
                </c:pt>
                <c:pt idx="7">
                  <c:v>3.3123333333333331E-2</c:v>
                </c:pt>
                <c:pt idx="8">
                  <c:v>2.9337037037037036E-2</c:v>
                </c:pt>
                <c:pt idx="9">
                  <c:v>2.1004705882352943E-2</c:v>
                </c:pt>
                <c:pt idx="10">
                  <c:v>9.1849529780564263E-4</c:v>
                </c:pt>
                <c:pt idx="11">
                  <c:v>7.404255319148936E-4</c:v>
                </c:pt>
              </c:numCache>
            </c:numRef>
          </c:val>
        </c:ser>
        <c:ser>
          <c:idx val="1"/>
          <c:order val="1"/>
          <c:tx>
            <c:v>250 a 500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'13A'!$B$4:$M$4</c:f>
              <c:strCache>
                <c:ptCount val="12"/>
                <c:pt idx="0">
                  <c:v>Hasta 20</c:v>
                </c:pt>
                <c:pt idx="1">
                  <c:v>+20 -25</c:v>
                </c:pt>
                <c:pt idx="2">
                  <c:v>+25 -30</c:v>
                </c:pt>
                <c:pt idx="3">
                  <c:v>+30 -35</c:v>
                </c:pt>
                <c:pt idx="4">
                  <c:v>+35 -40</c:v>
                </c:pt>
                <c:pt idx="5">
                  <c:v>+40 -45</c:v>
                </c:pt>
                <c:pt idx="6">
                  <c:v>+45 -50</c:v>
                </c:pt>
                <c:pt idx="7">
                  <c:v>+50 -55</c:v>
                </c:pt>
                <c:pt idx="8">
                  <c:v>+55 -60</c:v>
                </c:pt>
                <c:pt idx="9">
                  <c:v>+60 -65</c:v>
                </c:pt>
                <c:pt idx="10">
                  <c:v>+65 -70</c:v>
                </c:pt>
                <c:pt idx="11">
                  <c:v>+de 70</c:v>
                </c:pt>
              </c:strCache>
            </c:strRef>
          </c:cat>
          <c:val>
            <c:numRef>
              <c:f>'13A'!$R$73:$AC$73</c:f>
              <c:numCache>
                <c:formatCode>General</c:formatCode>
                <c:ptCount val="12"/>
                <c:pt idx="0">
                  <c:v>6.1138508371385084E-2</c:v>
                </c:pt>
                <c:pt idx="1">
                  <c:v>0.19713850415512466</c:v>
                </c:pt>
                <c:pt idx="2">
                  <c:v>0.20090994623655914</c:v>
                </c:pt>
                <c:pt idx="3">
                  <c:v>0.15998556998556998</c:v>
                </c:pt>
                <c:pt idx="4">
                  <c:v>0.15611869918699187</c:v>
                </c:pt>
                <c:pt idx="5">
                  <c:v>0.16309682804674458</c:v>
                </c:pt>
                <c:pt idx="6">
                  <c:v>0.16685454545454545</c:v>
                </c:pt>
                <c:pt idx="7">
                  <c:v>0.18082333333333334</c:v>
                </c:pt>
                <c:pt idx="8">
                  <c:v>0.17422777777777779</c:v>
                </c:pt>
                <c:pt idx="9">
                  <c:v>0.13440705882352941</c:v>
                </c:pt>
                <c:pt idx="10">
                  <c:v>8.3855799373040753E-3</c:v>
                </c:pt>
                <c:pt idx="11">
                  <c:v>3.1531914893617023E-3</c:v>
                </c:pt>
              </c:numCache>
            </c:numRef>
          </c:val>
        </c:ser>
        <c:ser>
          <c:idx val="2"/>
          <c:order val="2"/>
          <c:tx>
            <c:v>500 a 750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'13A'!$B$4:$M$4</c:f>
              <c:strCache>
                <c:ptCount val="12"/>
                <c:pt idx="0">
                  <c:v>Hasta 20</c:v>
                </c:pt>
                <c:pt idx="1">
                  <c:v>+20 -25</c:v>
                </c:pt>
                <c:pt idx="2">
                  <c:v>+25 -30</c:v>
                </c:pt>
                <c:pt idx="3">
                  <c:v>+30 -35</c:v>
                </c:pt>
                <c:pt idx="4">
                  <c:v>+35 -40</c:v>
                </c:pt>
                <c:pt idx="5">
                  <c:v>+40 -45</c:v>
                </c:pt>
                <c:pt idx="6">
                  <c:v>+45 -50</c:v>
                </c:pt>
                <c:pt idx="7">
                  <c:v>+50 -55</c:v>
                </c:pt>
                <c:pt idx="8">
                  <c:v>+55 -60</c:v>
                </c:pt>
                <c:pt idx="9">
                  <c:v>+60 -65</c:v>
                </c:pt>
                <c:pt idx="10">
                  <c:v>+65 -70</c:v>
                </c:pt>
                <c:pt idx="11">
                  <c:v>+de 70</c:v>
                </c:pt>
              </c:strCache>
            </c:strRef>
          </c:cat>
          <c:val>
            <c:numRef>
              <c:f>'13A'!$R$74:$AC$74</c:f>
              <c:numCache>
                <c:formatCode>General</c:formatCode>
                <c:ptCount val="12"/>
                <c:pt idx="0">
                  <c:v>1.5867579908675798E-2</c:v>
                </c:pt>
                <c:pt idx="1">
                  <c:v>9.9717451523545705E-2</c:v>
                </c:pt>
                <c:pt idx="2">
                  <c:v>0.14320833333333333</c:v>
                </c:pt>
                <c:pt idx="3">
                  <c:v>0.12255844155844156</c:v>
                </c:pt>
                <c:pt idx="4">
                  <c:v>0.11615121951219512</c:v>
                </c:pt>
                <c:pt idx="5">
                  <c:v>0.11530884808013356</c:v>
                </c:pt>
                <c:pt idx="6">
                  <c:v>0.11122644628099174</c:v>
                </c:pt>
                <c:pt idx="7">
                  <c:v>0.11112166666666666</c:v>
                </c:pt>
                <c:pt idx="8">
                  <c:v>9.5183333333333328E-2</c:v>
                </c:pt>
                <c:pt idx="9">
                  <c:v>6.4447058823529413E-2</c:v>
                </c:pt>
                <c:pt idx="10">
                  <c:v>4.3385579937304077E-3</c:v>
                </c:pt>
                <c:pt idx="11">
                  <c:v>9.2765957446808514E-4</c:v>
                </c:pt>
              </c:numCache>
            </c:numRef>
          </c:val>
        </c:ser>
        <c:ser>
          <c:idx val="3"/>
          <c:order val="3"/>
          <c:tx>
            <c:v>750 a 1000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'13A'!$B$4:$M$4</c:f>
              <c:strCache>
                <c:ptCount val="12"/>
                <c:pt idx="0">
                  <c:v>Hasta 20</c:v>
                </c:pt>
                <c:pt idx="1">
                  <c:v>+20 -25</c:v>
                </c:pt>
                <c:pt idx="2">
                  <c:v>+25 -30</c:v>
                </c:pt>
                <c:pt idx="3">
                  <c:v>+30 -35</c:v>
                </c:pt>
                <c:pt idx="4">
                  <c:v>+35 -40</c:v>
                </c:pt>
                <c:pt idx="5">
                  <c:v>+40 -45</c:v>
                </c:pt>
                <c:pt idx="6">
                  <c:v>+45 -50</c:v>
                </c:pt>
                <c:pt idx="7">
                  <c:v>+50 -55</c:v>
                </c:pt>
                <c:pt idx="8">
                  <c:v>+55 -60</c:v>
                </c:pt>
                <c:pt idx="9">
                  <c:v>+60 -65</c:v>
                </c:pt>
                <c:pt idx="10">
                  <c:v>+65 -70</c:v>
                </c:pt>
                <c:pt idx="11">
                  <c:v>+de 70</c:v>
                </c:pt>
              </c:strCache>
            </c:strRef>
          </c:cat>
          <c:val>
            <c:numRef>
              <c:f>'13A'!$R$75:$AC$75</c:f>
              <c:numCache>
                <c:formatCode>General</c:formatCode>
                <c:ptCount val="12"/>
                <c:pt idx="0">
                  <c:v>2.958904109589041E-3</c:v>
                </c:pt>
                <c:pt idx="1">
                  <c:v>3.5360110803324102E-2</c:v>
                </c:pt>
                <c:pt idx="2">
                  <c:v>8.1841397849462372E-2</c:v>
                </c:pt>
                <c:pt idx="3">
                  <c:v>8.1937950937950935E-2</c:v>
                </c:pt>
                <c:pt idx="4">
                  <c:v>7.8759349593495939E-2</c:v>
                </c:pt>
                <c:pt idx="5">
                  <c:v>7.7380634390651085E-2</c:v>
                </c:pt>
                <c:pt idx="6">
                  <c:v>6.916859504132232E-2</c:v>
                </c:pt>
                <c:pt idx="7">
                  <c:v>6.4598333333333327E-2</c:v>
                </c:pt>
                <c:pt idx="8">
                  <c:v>5.2405555555555552E-2</c:v>
                </c:pt>
                <c:pt idx="9">
                  <c:v>3.3915294117647057E-2</c:v>
                </c:pt>
                <c:pt idx="10">
                  <c:v>3.1253918495297807E-3</c:v>
                </c:pt>
                <c:pt idx="11">
                  <c:v>6.4680851063829783E-4</c:v>
                </c:pt>
              </c:numCache>
            </c:numRef>
          </c:val>
        </c:ser>
        <c:ser>
          <c:idx val="4"/>
          <c:order val="4"/>
          <c:tx>
            <c:v>mas de 1000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'13A'!$B$4:$M$4</c:f>
              <c:strCache>
                <c:ptCount val="12"/>
                <c:pt idx="0">
                  <c:v>Hasta 20</c:v>
                </c:pt>
                <c:pt idx="1">
                  <c:v>+20 -25</c:v>
                </c:pt>
                <c:pt idx="2">
                  <c:v>+25 -30</c:v>
                </c:pt>
                <c:pt idx="3">
                  <c:v>+30 -35</c:v>
                </c:pt>
                <c:pt idx="4">
                  <c:v>+35 -40</c:v>
                </c:pt>
                <c:pt idx="5">
                  <c:v>+40 -45</c:v>
                </c:pt>
                <c:pt idx="6">
                  <c:v>+45 -50</c:v>
                </c:pt>
                <c:pt idx="7">
                  <c:v>+50 -55</c:v>
                </c:pt>
                <c:pt idx="8">
                  <c:v>+55 -60</c:v>
                </c:pt>
                <c:pt idx="9">
                  <c:v>+60 -65</c:v>
                </c:pt>
                <c:pt idx="10">
                  <c:v>+65 -70</c:v>
                </c:pt>
                <c:pt idx="11">
                  <c:v>+de 70</c:v>
                </c:pt>
              </c:strCache>
            </c:strRef>
          </c:cat>
          <c:val>
            <c:numRef>
              <c:f>'13A'!$R$76:$AC$76</c:f>
              <c:numCache>
                <c:formatCode>General</c:formatCode>
                <c:ptCount val="12"/>
                <c:pt idx="0">
                  <c:v>1.7777777777777779E-3</c:v>
                </c:pt>
                <c:pt idx="1">
                  <c:v>3.0357340720221608E-2</c:v>
                </c:pt>
                <c:pt idx="2">
                  <c:v>0.13658736559139784</c:v>
                </c:pt>
                <c:pt idx="3">
                  <c:v>0.19960750360750359</c:v>
                </c:pt>
                <c:pt idx="4">
                  <c:v>0.22699024390243902</c:v>
                </c:pt>
                <c:pt idx="5">
                  <c:v>0.22131552587646078</c:v>
                </c:pt>
                <c:pt idx="6">
                  <c:v>0.18203636363636364</c:v>
                </c:pt>
                <c:pt idx="7">
                  <c:v>0.157135</c:v>
                </c:pt>
                <c:pt idx="8">
                  <c:v>0.12671666666666667</c:v>
                </c:pt>
                <c:pt idx="9">
                  <c:v>9.0061176470588242E-2</c:v>
                </c:pt>
                <c:pt idx="10">
                  <c:v>1.7238244514106583E-2</c:v>
                </c:pt>
                <c:pt idx="11">
                  <c:v>5.6340425531914897E-3</c:v>
                </c:pt>
              </c:numCache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'13A'!$B$4:$M$4</c:f>
              <c:strCache>
                <c:ptCount val="12"/>
                <c:pt idx="0">
                  <c:v>Hasta 20</c:v>
                </c:pt>
                <c:pt idx="1">
                  <c:v>+20 -25</c:v>
                </c:pt>
                <c:pt idx="2">
                  <c:v>+25 -30</c:v>
                </c:pt>
                <c:pt idx="3">
                  <c:v>+30 -35</c:v>
                </c:pt>
                <c:pt idx="4">
                  <c:v>+35 -40</c:v>
                </c:pt>
                <c:pt idx="5">
                  <c:v>+40 -45</c:v>
                </c:pt>
                <c:pt idx="6">
                  <c:v>+45 -50</c:v>
                </c:pt>
                <c:pt idx="7">
                  <c:v>+50 -55</c:v>
                </c:pt>
                <c:pt idx="8">
                  <c:v>+55 -60</c:v>
                </c:pt>
                <c:pt idx="9">
                  <c:v>+60 -65</c:v>
                </c:pt>
                <c:pt idx="10">
                  <c:v>+65 -70</c:v>
                </c:pt>
                <c:pt idx="11">
                  <c:v>+de 70</c:v>
                </c:pt>
              </c:strCache>
            </c:strRef>
          </c:cat>
          <c:val>
            <c:numRef>
              <c:f>'13A'!$R$77:$AC$77</c:f>
              <c:numCache>
                <c:formatCode>General</c:formatCode>
                <c:ptCount val="12"/>
                <c:pt idx="0">
                  <c:v>1E-3</c:v>
                </c:pt>
                <c:pt idx="1">
                  <c:v>1E-3</c:v>
                </c:pt>
                <c:pt idx="2">
                  <c:v>1E-3</c:v>
                </c:pt>
                <c:pt idx="3">
                  <c:v>1E-3</c:v>
                </c:pt>
                <c:pt idx="4">
                  <c:v>1E-3</c:v>
                </c:pt>
                <c:pt idx="5">
                  <c:v>1E-3</c:v>
                </c:pt>
                <c:pt idx="6">
                  <c:v>1E-3</c:v>
                </c:pt>
                <c:pt idx="7">
                  <c:v>1E-3</c:v>
                </c:pt>
                <c:pt idx="8">
                  <c:v>1E-3</c:v>
                </c:pt>
                <c:pt idx="9">
                  <c:v>1E-3</c:v>
                </c:pt>
                <c:pt idx="10">
                  <c:v>1E-3</c:v>
                </c:pt>
                <c:pt idx="11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5182272"/>
        <c:axId val="295177176"/>
      </c:barChart>
      <c:catAx>
        <c:axId val="29518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5177176"/>
        <c:crosses val="autoZero"/>
        <c:auto val="1"/>
        <c:lblAlgn val="ctr"/>
        <c:lblOffset val="100"/>
        <c:noMultiLvlLbl val="0"/>
      </c:catAx>
      <c:valAx>
        <c:axId val="2951771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9518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Valor del Fondo</a:t>
            </a:r>
            <a:r>
              <a:rPr lang="en-US" baseline="0"/>
              <a:t> de Pensiones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Procentajes del PIB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'[valor_fondos_pensiones (1).xls]Fondos'!$B$4:$AL$4</c:f>
              <c:strCache>
                <c:ptCount val="37"/>
                <c:pt idx="0">
                  <c:v>      1981</c:v>
                </c:pt>
                <c:pt idx="1">
                  <c:v>      1982</c:v>
                </c:pt>
                <c:pt idx="2">
                  <c:v>      1983</c:v>
                </c:pt>
                <c:pt idx="3">
                  <c:v>      1984</c:v>
                </c:pt>
                <c:pt idx="4">
                  <c:v>      1985</c:v>
                </c:pt>
                <c:pt idx="5">
                  <c:v>      1986</c:v>
                </c:pt>
                <c:pt idx="6">
                  <c:v>      1987</c:v>
                </c:pt>
                <c:pt idx="7">
                  <c:v>      1988</c:v>
                </c:pt>
                <c:pt idx="8">
                  <c:v>      1989</c:v>
                </c:pt>
                <c:pt idx="9">
                  <c:v>      1990</c:v>
                </c:pt>
                <c:pt idx="10">
                  <c:v>      1991</c:v>
                </c:pt>
                <c:pt idx="11">
                  <c:v>      1992</c:v>
                </c:pt>
                <c:pt idx="12">
                  <c:v>      1993</c:v>
                </c:pt>
                <c:pt idx="13">
                  <c:v>      1994</c:v>
                </c:pt>
                <c:pt idx="14">
                  <c:v>      1995</c:v>
                </c:pt>
                <c:pt idx="15">
                  <c:v>      1996</c:v>
                </c:pt>
                <c:pt idx="16">
                  <c:v>      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  <c:pt idx="36">
                  <c:v>2017</c:v>
                </c:pt>
              </c:strCache>
            </c:strRef>
          </c:cat>
          <c:val>
            <c:numRef>
              <c:f>'[valor_fondos_pensiones (1).xls]Fondos'!$B$42:$AL$42</c:f>
              <c:numCache>
                <c:formatCode>0%</c:formatCode>
                <c:ptCount val="37"/>
                <c:pt idx="0">
                  <c:v>8.689635185966528E-3</c:v>
                </c:pt>
                <c:pt idx="1">
                  <c:v>3.4509501227496235E-2</c:v>
                </c:pt>
                <c:pt idx="2">
                  <c:v>6.2022242189104383E-2</c:v>
                </c:pt>
                <c:pt idx="3">
                  <c:v>8.2578294607607142E-2</c:v>
                </c:pt>
                <c:pt idx="4">
                  <c:v>9.8960018698685287E-2</c:v>
                </c:pt>
                <c:pt idx="5">
                  <c:v>0.11890779079755846</c:v>
                </c:pt>
                <c:pt idx="6">
                  <c:v>0.13203369251225255</c:v>
                </c:pt>
                <c:pt idx="7">
                  <c:v>0.13884933501301017</c:v>
                </c:pt>
                <c:pt idx="8">
                  <c:v>0.16661702105110512</c:v>
                </c:pt>
                <c:pt idx="9">
                  <c:v>0.22230450494134896</c:v>
                </c:pt>
                <c:pt idx="10">
                  <c:v>0.28527495443605355</c:v>
                </c:pt>
                <c:pt idx="11">
                  <c:v>0.28420341758873868</c:v>
                </c:pt>
                <c:pt idx="12">
                  <c:v>0.34283050663082304</c:v>
                </c:pt>
                <c:pt idx="13">
                  <c:v>0.37503704853084041</c:v>
                </c:pt>
                <c:pt idx="14">
                  <c:v>0.35107862422465619</c:v>
                </c:pt>
                <c:pt idx="15">
                  <c:v>0.3591675407655549</c:v>
                </c:pt>
                <c:pt idx="16">
                  <c:v>0.37634218711932166</c:v>
                </c:pt>
                <c:pt idx="17">
                  <c:v>0.38755866990867771</c:v>
                </c:pt>
                <c:pt idx="18">
                  <c:v>0.47305774438084103</c:v>
                </c:pt>
                <c:pt idx="19">
                  <c:v>0.48430607909134121</c:v>
                </c:pt>
                <c:pt idx="20">
                  <c:v>0.50936313193411686</c:v>
                </c:pt>
                <c:pt idx="21">
                  <c:v>0.52507715133697419</c:v>
                </c:pt>
                <c:pt idx="22">
                  <c:v>0.55787139358367044</c:v>
                </c:pt>
                <c:pt idx="23">
                  <c:v>0.55416031683735301</c:v>
                </c:pt>
                <c:pt idx="24">
                  <c:v>0.55057529345657774</c:v>
                </c:pt>
                <c:pt idx="25">
                  <c:v>0.56867595076652167</c:v>
                </c:pt>
                <c:pt idx="26">
                  <c:v>0.60195392764507072</c:v>
                </c:pt>
                <c:pt idx="27">
                  <c:v>0.49275601695821913</c:v>
                </c:pt>
                <c:pt idx="28">
                  <c:v>0.61143084747072052</c:v>
                </c:pt>
                <c:pt idx="29">
                  <c:v>0.61652495303561206</c:v>
                </c:pt>
                <c:pt idx="30">
                  <c:v>0.5704016636729965</c:v>
                </c:pt>
                <c:pt idx="31">
                  <c:v>0.5785159635137247</c:v>
                </c:pt>
                <c:pt idx="32">
                  <c:v>0.61230707363787817</c:v>
                </c:pt>
                <c:pt idx="33">
                  <c:v>0.66879385376366229</c:v>
                </c:pt>
                <c:pt idx="34">
                  <c:v>0.67794198013822704</c:v>
                </c:pt>
                <c:pt idx="35">
                  <c:v>0.6804572591385426</c:v>
                </c:pt>
                <c:pt idx="36">
                  <c:v>0.71260276452312632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71919640"/>
        <c:axId val="371920816"/>
      </c:barChart>
      <c:catAx>
        <c:axId val="37191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1920816"/>
        <c:crosses val="autoZero"/>
        <c:auto val="1"/>
        <c:lblAlgn val="ctr"/>
        <c:lblOffset val="100"/>
        <c:noMultiLvlLbl val="0"/>
      </c:catAx>
      <c:valAx>
        <c:axId val="37192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191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Activos por Sector Institucional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3.3247746205637342E-2"/>
          <c:y val="0.10825245016590301"/>
          <c:w val="0.95225950017117422"/>
          <c:h val="0.709220704068495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'[evolucion_inversion_fondos_pensiones_sector_institucional_instrumentos_financieros (1).xls]Diversif'!$AN$6</c:f>
              <c:strCache>
                <c:ptCount val="1"/>
                <c:pt idx="0">
                  <c:v>Sector Estatal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'[evolucion_inversion_fondos_pensiones_sector_institucional_instrumentos_financieros (1).xls]Diversif'!$AO$4:$BY$4</c:f>
              <c:numCache>
                <c:formatCode>mmm\-yy</c:formatCode>
                <c:ptCount val="37"/>
                <c:pt idx="0">
                  <c:v>29921</c:v>
                </c:pt>
                <c:pt idx="1">
                  <c:v>30286</c:v>
                </c:pt>
                <c:pt idx="2">
                  <c:v>30651</c:v>
                </c:pt>
                <c:pt idx="3">
                  <c:v>31017</c:v>
                </c:pt>
                <c:pt idx="4">
                  <c:v>31382</c:v>
                </c:pt>
                <c:pt idx="5">
                  <c:v>31747</c:v>
                </c:pt>
                <c:pt idx="6">
                  <c:v>32112</c:v>
                </c:pt>
                <c:pt idx="7">
                  <c:v>32478</c:v>
                </c:pt>
                <c:pt idx="8">
                  <c:v>32843</c:v>
                </c:pt>
                <c:pt idx="9">
                  <c:v>33208</c:v>
                </c:pt>
                <c:pt idx="10">
                  <c:v>33573</c:v>
                </c:pt>
                <c:pt idx="11">
                  <c:v>33939</c:v>
                </c:pt>
                <c:pt idx="12">
                  <c:v>34304</c:v>
                </c:pt>
                <c:pt idx="13">
                  <c:v>34669</c:v>
                </c:pt>
                <c:pt idx="14">
                  <c:v>35034</c:v>
                </c:pt>
                <c:pt idx="15">
                  <c:v>35400</c:v>
                </c:pt>
                <c:pt idx="16">
                  <c:v>35765</c:v>
                </c:pt>
                <c:pt idx="17">
                  <c:v>36130</c:v>
                </c:pt>
                <c:pt idx="18">
                  <c:v>36495</c:v>
                </c:pt>
                <c:pt idx="19">
                  <c:v>36861</c:v>
                </c:pt>
                <c:pt idx="20">
                  <c:v>37226</c:v>
                </c:pt>
                <c:pt idx="21">
                  <c:v>37591</c:v>
                </c:pt>
                <c:pt idx="22">
                  <c:v>37956</c:v>
                </c:pt>
                <c:pt idx="23">
                  <c:v>38322</c:v>
                </c:pt>
                <c:pt idx="24">
                  <c:v>38687</c:v>
                </c:pt>
                <c:pt idx="25">
                  <c:v>39052</c:v>
                </c:pt>
                <c:pt idx="26">
                  <c:v>39417</c:v>
                </c:pt>
                <c:pt idx="27">
                  <c:v>39783</c:v>
                </c:pt>
                <c:pt idx="28">
                  <c:v>40148</c:v>
                </c:pt>
                <c:pt idx="29">
                  <c:v>40513</c:v>
                </c:pt>
                <c:pt idx="30">
                  <c:v>40878</c:v>
                </c:pt>
                <c:pt idx="31">
                  <c:v>41244</c:v>
                </c:pt>
                <c:pt idx="32">
                  <c:v>41609</c:v>
                </c:pt>
                <c:pt idx="33">
                  <c:v>41974</c:v>
                </c:pt>
                <c:pt idx="34">
                  <c:v>42339</c:v>
                </c:pt>
                <c:pt idx="35">
                  <c:v>42705</c:v>
                </c:pt>
                <c:pt idx="36">
                  <c:v>43070</c:v>
                </c:pt>
              </c:numCache>
            </c:numRef>
          </c:cat>
          <c:val>
            <c:numRef>
              <c:f>'[evolucion_inversion_fondos_pensiones_sector_institucional_instrumentos_financieros (1).xls]Diversif'!$AO$6:$BY$6</c:f>
              <c:numCache>
                <c:formatCode>General</c:formatCode>
                <c:ptCount val="37"/>
                <c:pt idx="0">
                  <c:v>28.073019263677786</c:v>
                </c:pt>
                <c:pt idx="1">
                  <c:v>26.004107516610841</c:v>
                </c:pt>
                <c:pt idx="2">
                  <c:v>44.45840127992134</c:v>
                </c:pt>
                <c:pt idx="3">
                  <c:v>42.064077956592349</c:v>
                </c:pt>
                <c:pt idx="4">
                  <c:v>42.442606209872046</c:v>
                </c:pt>
                <c:pt idx="5">
                  <c:v>46.638856658747258</c:v>
                </c:pt>
                <c:pt idx="6">
                  <c:v>41.358038059468306</c:v>
                </c:pt>
                <c:pt idx="7">
                  <c:v>35.412552468294741</c:v>
                </c:pt>
                <c:pt idx="8">
                  <c:v>41.575098297573668</c:v>
                </c:pt>
                <c:pt idx="9">
                  <c:v>44.072784290035585</c:v>
                </c:pt>
                <c:pt idx="10">
                  <c:v>38.304403489383851</c:v>
                </c:pt>
                <c:pt idx="11">
                  <c:v>40.890321406983361</c:v>
                </c:pt>
                <c:pt idx="12">
                  <c:v>39.301674967324253</c:v>
                </c:pt>
                <c:pt idx="13">
                  <c:v>39.68939561229945</c:v>
                </c:pt>
                <c:pt idx="14">
                  <c:v>39.411404255386252</c:v>
                </c:pt>
                <c:pt idx="15">
                  <c:v>42.100391234123059</c:v>
                </c:pt>
                <c:pt idx="16">
                  <c:v>39.588387204934051</c:v>
                </c:pt>
                <c:pt idx="17">
                  <c:v>40.962967869071122</c:v>
                </c:pt>
                <c:pt idx="18">
                  <c:v>34.592385804727691</c:v>
                </c:pt>
                <c:pt idx="19">
                  <c:v>35.734924973276584</c:v>
                </c:pt>
                <c:pt idx="20">
                  <c:v>35.018382402302556</c:v>
                </c:pt>
                <c:pt idx="21">
                  <c:v>29.986299286955386</c:v>
                </c:pt>
                <c:pt idx="22">
                  <c:v>24.698701843416409</c:v>
                </c:pt>
                <c:pt idx="23">
                  <c:v>18.670000000000002</c:v>
                </c:pt>
                <c:pt idx="24">
                  <c:v>16.449644174806231</c:v>
                </c:pt>
                <c:pt idx="25">
                  <c:v>13.086408249786622</c:v>
                </c:pt>
                <c:pt idx="26">
                  <c:v>7.8390249791331899</c:v>
                </c:pt>
                <c:pt idx="27">
                  <c:v>14.303211881745101</c:v>
                </c:pt>
                <c:pt idx="28">
                  <c:v>9.7520672616204305</c:v>
                </c:pt>
                <c:pt idx="29">
                  <c:v>11.701759366896717</c:v>
                </c:pt>
                <c:pt idx="30">
                  <c:v>21.503214100816493</c:v>
                </c:pt>
                <c:pt idx="31">
                  <c:v>21.375403686115085</c:v>
                </c:pt>
                <c:pt idx="32">
                  <c:v>21.472761043055812</c:v>
                </c:pt>
                <c:pt idx="33">
                  <c:v>21.383705313657419</c:v>
                </c:pt>
                <c:pt idx="34">
                  <c:v>22.933738796036199</c:v>
                </c:pt>
                <c:pt idx="35">
                  <c:v>25.378085149472149</c:v>
                </c:pt>
                <c:pt idx="36">
                  <c:v>18.948842018080025</c:v>
                </c:pt>
              </c:numCache>
            </c:numRef>
          </c:val>
        </c:ser>
        <c:ser>
          <c:idx val="1"/>
          <c:order val="1"/>
          <c:tx>
            <c:strRef>
              <c:f>'[evolucion_inversion_fondos_pensiones_sector_institucional_instrumentos_financieros (1).xls]Diversif'!$AN$7</c:f>
              <c:strCache>
                <c:ptCount val="1"/>
                <c:pt idx="0">
                  <c:v>Sector Financiero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'[evolucion_inversion_fondos_pensiones_sector_institucional_instrumentos_financieros (1).xls]Diversif'!$AO$4:$BY$4</c:f>
              <c:numCache>
                <c:formatCode>mmm\-yy</c:formatCode>
                <c:ptCount val="37"/>
                <c:pt idx="0">
                  <c:v>29921</c:v>
                </c:pt>
                <c:pt idx="1">
                  <c:v>30286</c:v>
                </c:pt>
                <c:pt idx="2">
                  <c:v>30651</c:v>
                </c:pt>
                <c:pt idx="3">
                  <c:v>31017</c:v>
                </c:pt>
                <c:pt idx="4">
                  <c:v>31382</c:v>
                </c:pt>
                <c:pt idx="5">
                  <c:v>31747</c:v>
                </c:pt>
                <c:pt idx="6">
                  <c:v>32112</c:v>
                </c:pt>
                <c:pt idx="7">
                  <c:v>32478</c:v>
                </c:pt>
                <c:pt idx="8">
                  <c:v>32843</c:v>
                </c:pt>
                <c:pt idx="9">
                  <c:v>33208</c:v>
                </c:pt>
                <c:pt idx="10">
                  <c:v>33573</c:v>
                </c:pt>
                <c:pt idx="11">
                  <c:v>33939</c:v>
                </c:pt>
                <c:pt idx="12">
                  <c:v>34304</c:v>
                </c:pt>
                <c:pt idx="13">
                  <c:v>34669</c:v>
                </c:pt>
                <c:pt idx="14">
                  <c:v>35034</c:v>
                </c:pt>
                <c:pt idx="15">
                  <c:v>35400</c:v>
                </c:pt>
                <c:pt idx="16">
                  <c:v>35765</c:v>
                </c:pt>
                <c:pt idx="17">
                  <c:v>36130</c:v>
                </c:pt>
                <c:pt idx="18">
                  <c:v>36495</c:v>
                </c:pt>
                <c:pt idx="19">
                  <c:v>36861</c:v>
                </c:pt>
                <c:pt idx="20">
                  <c:v>37226</c:v>
                </c:pt>
                <c:pt idx="21">
                  <c:v>37591</c:v>
                </c:pt>
                <c:pt idx="22">
                  <c:v>37956</c:v>
                </c:pt>
                <c:pt idx="23">
                  <c:v>38322</c:v>
                </c:pt>
                <c:pt idx="24">
                  <c:v>38687</c:v>
                </c:pt>
                <c:pt idx="25">
                  <c:v>39052</c:v>
                </c:pt>
                <c:pt idx="26">
                  <c:v>39417</c:v>
                </c:pt>
                <c:pt idx="27">
                  <c:v>39783</c:v>
                </c:pt>
                <c:pt idx="28">
                  <c:v>40148</c:v>
                </c:pt>
                <c:pt idx="29">
                  <c:v>40513</c:v>
                </c:pt>
                <c:pt idx="30">
                  <c:v>40878</c:v>
                </c:pt>
                <c:pt idx="31">
                  <c:v>41244</c:v>
                </c:pt>
                <c:pt idx="32">
                  <c:v>41609</c:v>
                </c:pt>
                <c:pt idx="33">
                  <c:v>41974</c:v>
                </c:pt>
                <c:pt idx="34">
                  <c:v>42339</c:v>
                </c:pt>
                <c:pt idx="35">
                  <c:v>42705</c:v>
                </c:pt>
                <c:pt idx="36">
                  <c:v>43070</c:v>
                </c:pt>
              </c:numCache>
            </c:numRef>
          </c:cat>
          <c:val>
            <c:numRef>
              <c:f>'[evolucion_inversion_fondos_pensiones_sector_institucional_instrumentos_financieros (1).xls]Diversif'!$AO$7:$BY$7</c:f>
              <c:numCache>
                <c:formatCode>General</c:formatCode>
                <c:ptCount val="37"/>
                <c:pt idx="0">
                  <c:v>71.337348628737161</c:v>
                </c:pt>
                <c:pt idx="1">
                  <c:v>73.382946138742312</c:v>
                </c:pt>
                <c:pt idx="2">
                  <c:v>53.359739955731456</c:v>
                </c:pt>
                <c:pt idx="3">
                  <c:v>55.6486539691914</c:v>
                </c:pt>
                <c:pt idx="4">
                  <c:v>55.968353468715655</c:v>
                </c:pt>
                <c:pt idx="5">
                  <c:v>48.655312448201556</c:v>
                </c:pt>
                <c:pt idx="6">
                  <c:v>49.441575838951088</c:v>
                </c:pt>
                <c:pt idx="7">
                  <c:v>50.062743277385842</c:v>
                </c:pt>
                <c:pt idx="8">
                  <c:v>39.207491964281033</c:v>
                </c:pt>
                <c:pt idx="9">
                  <c:v>33.38140904628861</c:v>
                </c:pt>
                <c:pt idx="10">
                  <c:v>26.651838348156112</c:v>
                </c:pt>
                <c:pt idx="11">
                  <c:v>25.20505676238049</c:v>
                </c:pt>
                <c:pt idx="12">
                  <c:v>20.683024741848435</c:v>
                </c:pt>
                <c:pt idx="13">
                  <c:v>20.084878053806047</c:v>
                </c:pt>
                <c:pt idx="14">
                  <c:v>23.108047532267108</c:v>
                </c:pt>
                <c:pt idx="15">
                  <c:v>24.563619060903768</c:v>
                </c:pt>
                <c:pt idx="16">
                  <c:v>30.127234279368405</c:v>
                </c:pt>
                <c:pt idx="17">
                  <c:v>32.048444312563269</c:v>
                </c:pt>
                <c:pt idx="18">
                  <c:v>33.704780542128603</c:v>
                </c:pt>
                <c:pt idx="19">
                  <c:v>35.622209781658107</c:v>
                </c:pt>
                <c:pt idx="20">
                  <c:v>33.07977481401759</c:v>
                </c:pt>
                <c:pt idx="21">
                  <c:v>35.044832407738902</c:v>
                </c:pt>
                <c:pt idx="22">
                  <c:v>27.291242585201381</c:v>
                </c:pt>
                <c:pt idx="23">
                  <c:v>29.54</c:v>
                </c:pt>
                <c:pt idx="24">
                  <c:v>29.740387578284761</c:v>
                </c:pt>
                <c:pt idx="25">
                  <c:v>27.132093414083531</c:v>
                </c:pt>
                <c:pt idx="26">
                  <c:v>30.337865266976372</c:v>
                </c:pt>
                <c:pt idx="27">
                  <c:v>30.119122170777292</c:v>
                </c:pt>
                <c:pt idx="28">
                  <c:v>19.274357010803584</c:v>
                </c:pt>
                <c:pt idx="29">
                  <c:v>15.260879387902049</c:v>
                </c:pt>
                <c:pt idx="30">
                  <c:v>17.564754343823775</c:v>
                </c:pt>
                <c:pt idx="31">
                  <c:v>17.984722427663307</c:v>
                </c:pt>
                <c:pt idx="32">
                  <c:v>17.360758199884348</c:v>
                </c:pt>
                <c:pt idx="33">
                  <c:v>17.614043826805389</c:v>
                </c:pt>
                <c:pt idx="34">
                  <c:v>17.813366099757282</c:v>
                </c:pt>
                <c:pt idx="35">
                  <c:v>20.163762653621717</c:v>
                </c:pt>
                <c:pt idx="36">
                  <c:v>21.325423821469787</c:v>
                </c:pt>
              </c:numCache>
            </c:numRef>
          </c:val>
        </c:ser>
        <c:ser>
          <c:idx val="2"/>
          <c:order val="2"/>
          <c:tx>
            <c:strRef>
              <c:f>'[evolucion_inversion_fondos_pensiones_sector_institucional_instrumentos_financieros (1).xls]Diversif'!$AN$8</c:f>
              <c:strCache>
                <c:ptCount val="1"/>
                <c:pt idx="0">
                  <c:v>Sector Empresas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'[evolucion_inversion_fondos_pensiones_sector_institucional_instrumentos_financieros (1).xls]Diversif'!$AO$4:$BY$4</c:f>
              <c:numCache>
                <c:formatCode>mmm\-yy</c:formatCode>
                <c:ptCount val="37"/>
                <c:pt idx="0">
                  <c:v>29921</c:v>
                </c:pt>
                <c:pt idx="1">
                  <c:v>30286</c:v>
                </c:pt>
                <c:pt idx="2">
                  <c:v>30651</c:v>
                </c:pt>
                <c:pt idx="3">
                  <c:v>31017</c:v>
                </c:pt>
                <c:pt idx="4">
                  <c:v>31382</c:v>
                </c:pt>
                <c:pt idx="5">
                  <c:v>31747</c:v>
                </c:pt>
                <c:pt idx="6">
                  <c:v>32112</c:v>
                </c:pt>
                <c:pt idx="7">
                  <c:v>32478</c:v>
                </c:pt>
                <c:pt idx="8">
                  <c:v>32843</c:v>
                </c:pt>
                <c:pt idx="9">
                  <c:v>33208</c:v>
                </c:pt>
                <c:pt idx="10">
                  <c:v>33573</c:v>
                </c:pt>
                <c:pt idx="11">
                  <c:v>33939</c:v>
                </c:pt>
                <c:pt idx="12">
                  <c:v>34304</c:v>
                </c:pt>
                <c:pt idx="13">
                  <c:v>34669</c:v>
                </c:pt>
                <c:pt idx="14">
                  <c:v>35034</c:v>
                </c:pt>
                <c:pt idx="15">
                  <c:v>35400</c:v>
                </c:pt>
                <c:pt idx="16">
                  <c:v>35765</c:v>
                </c:pt>
                <c:pt idx="17">
                  <c:v>36130</c:v>
                </c:pt>
                <c:pt idx="18">
                  <c:v>36495</c:v>
                </c:pt>
                <c:pt idx="19">
                  <c:v>36861</c:v>
                </c:pt>
                <c:pt idx="20">
                  <c:v>37226</c:v>
                </c:pt>
                <c:pt idx="21">
                  <c:v>37591</c:v>
                </c:pt>
                <c:pt idx="22">
                  <c:v>37956</c:v>
                </c:pt>
                <c:pt idx="23">
                  <c:v>38322</c:v>
                </c:pt>
                <c:pt idx="24">
                  <c:v>38687</c:v>
                </c:pt>
                <c:pt idx="25">
                  <c:v>39052</c:v>
                </c:pt>
                <c:pt idx="26">
                  <c:v>39417</c:v>
                </c:pt>
                <c:pt idx="27">
                  <c:v>39783</c:v>
                </c:pt>
                <c:pt idx="28">
                  <c:v>40148</c:v>
                </c:pt>
                <c:pt idx="29">
                  <c:v>40513</c:v>
                </c:pt>
                <c:pt idx="30">
                  <c:v>40878</c:v>
                </c:pt>
                <c:pt idx="31">
                  <c:v>41244</c:v>
                </c:pt>
                <c:pt idx="32">
                  <c:v>41609</c:v>
                </c:pt>
                <c:pt idx="33">
                  <c:v>41974</c:v>
                </c:pt>
                <c:pt idx="34">
                  <c:v>42339</c:v>
                </c:pt>
                <c:pt idx="35">
                  <c:v>42705</c:v>
                </c:pt>
                <c:pt idx="36">
                  <c:v>43070</c:v>
                </c:pt>
              </c:numCache>
            </c:numRef>
          </c:cat>
          <c:val>
            <c:numRef>
              <c:f>'[evolucion_inversion_fondos_pensiones_sector_institucional_instrumentos_financieros (1).xls]Diversif'!$AO$8:$BY$8</c:f>
              <c:numCache>
                <c:formatCode>General</c:formatCode>
                <c:ptCount val="37"/>
                <c:pt idx="0">
                  <c:v>0.58530781412423405</c:v>
                </c:pt>
                <c:pt idx="1">
                  <c:v>0.60508717156971914</c:v>
                </c:pt>
                <c:pt idx="2">
                  <c:v>2.1665416538552686</c:v>
                </c:pt>
                <c:pt idx="3">
                  <c:v>1.8055760618140657</c:v>
                </c:pt>
                <c:pt idx="4">
                  <c:v>1.1070632259249968</c:v>
                </c:pt>
                <c:pt idx="5">
                  <c:v>4.5888815219993733</c:v>
                </c:pt>
                <c:pt idx="6">
                  <c:v>8.822482992039749</c:v>
                </c:pt>
                <c:pt idx="7">
                  <c:v>14.489379620938649</c:v>
                </c:pt>
                <c:pt idx="8">
                  <c:v>19.190368073757078</c:v>
                </c:pt>
                <c:pt idx="9">
                  <c:v>22.430051836486314</c:v>
                </c:pt>
                <c:pt idx="10">
                  <c:v>34.942035188833039</c:v>
                </c:pt>
                <c:pt idx="11">
                  <c:v>33.760765591871213</c:v>
                </c:pt>
                <c:pt idx="12">
                  <c:v>39.358706719408111</c:v>
                </c:pt>
                <c:pt idx="13">
                  <c:v>39.306819169358228</c:v>
                </c:pt>
                <c:pt idx="14">
                  <c:v>37.18337892535822</c:v>
                </c:pt>
                <c:pt idx="15">
                  <c:v>32.773099996512833</c:v>
                </c:pt>
                <c:pt idx="16">
                  <c:v>28.955682380326955</c:v>
                </c:pt>
                <c:pt idx="17">
                  <c:v>21.168477138950305</c:v>
                </c:pt>
                <c:pt idx="18">
                  <c:v>18.258294769496317</c:v>
                </c:pt>
                <c:pt idx="19">
                  <c:v>17.569086831505011</c:v>
                </c:pt>
                <c:pt idx="20">
                  <c:v>18.491885328867273</c:v>
                </c:pt>
                <c:pt idx="21">
                  <c:v>18.439637621162376</c:v>
                </c:pt>
                <c:pt idx="22">
                  <c:v>24.013889896148022</c:v>
                </c:pt>
                <c:pt idx="23">
                  <c:v>24.41</c:v>
                </c:pt>
                <c:pt idx="24">
                  <c:v>23.247118784749556</c:v>
                </c:pt>
                <c:pt idx="25">
                  <c:v>27.367726058256913</c:v>
                </c:pt>
                <c:pt idx="26">
                  <c:v>26.178107557748913</c:v>
                </c:pt>
                <c:pt idx="27">
                  <c:v>26.888856517976357</c:v>
                </c:pt>
                <c:pt idx="28">
                  <c:v>26.998393467111971</c:v>
                </c:pt>
                <c:pt idx="29">
                  <c:v>27.612896084637718</c:v>
                </c:pt>
                <c:pt idx="30">
                  <c:v>24.438969883761697</c:v>
                </c:pt>
                <c:pt idx="31">
                  <c:v>22.049157310266363</c:v>
                </c:pt>
                <c:pt idx="32">
                  <c:v>18.59841357133687</c:v>
                </c:pt>
                <c:pt idx="33">
                  <c:v>16.83676265883015</c:v>
                </c:pt>
                <c:pt idx="34">
                  <c:v>14.65460689430018</c:v>
                </c:pt>
                <c:pt idx="35">
                  <c:v>15.405712481639592</c:v>
                </c:pt>
                <c:pt idx="36">
                  <c:v>16.745261043620086</c:v>
                </c:pt>
              </c:numCache>
            </c:numRef>
          </c:val>
        </c:ser>
        <c:ser>
          <c:idx val="3"/>
          <c:order val="3"/>
          <c:tx>
            <c:strRef>
              <c:f>'[evolucion_inversion_fondos_pensiones_sector_institucional_instrumentos_financieros (1).xls]Diversif'!$AN$9</c:f>
              <c:strCache>
                <c:ptCount val="1"/>
                <c:pt idx="0">
                  <c:v>Sector Extranjero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'[evolucion_inversion_fondos_pensiones_sector_institucional_instrumentos_financieros (1).xls]Diversif'!$AO$4:$BY$4</c:f>
              <c:numCache>
                <c:formatCode>mmm\-yy</c:formatCode>
                <c:ptCount val="37"/>
                <c:pt idx="0">
                  <c:v>29921</c:v>
                </c:pt>
                <c:pt idx="1">
                  <c:v>30286</c:v>
                </c:pt>
                <c:pt idx="2">
                  <c:v>30651</c:v>
                </c:pt>
                <c:pt idx="3">
                  <c:v>31017</c:v>
                </c:pt>
                <c:pt idx="4">
                  <c:v>31382</c:v>
                </c:pt>
                <c:pt idx="5">
                  <c:v>31747</c:v>
                </c:pt>
                <c:pt idx="6">
                  <c:v>32112</c:v>
                </c:pt>
                <c:pt idx="7">
                  <c:v>32478</c:v>
                </c:pt>
                <c:pt idx="8">
                  <c:v>32843</c:v>
                </c:pt>
                <c:pt idx="9">
                  <c:v>33208</c:v>
                </c:pt>
                <c:pt idx="10">
                  <c:v>33573</c:v>
                </c:pt>
                <c:pt idx="11">
                  <c:v>33939</c:v>
                </c:pt>
                <c:pt idx="12">
                  <c:v>34304</c:v>
                </c:pt>
                <c:pt idx="13">
                  <c:v>34669</c:v>
                </c:pt>
                <c:pt idx="14">
                  <c:v>35034</c:v>
                </c:pt>
                <c:pt idx="15">
                  <c:v>35400</c:v>
                </c:pt>
                <c:pt idx="16">
                  <c:v>35765</c:v>
                </c:pt>
                <c:pt idx="17">
                  <c:v>36130</c:v>
                </c:pt>
                <c:pt idx="18">
                  <c:v>36495</c:v>
                </c:pt>
                <c:pt idx="19">
                  <c:v>36861</c:v>
                </c:pt>
                <c:pt idx="20">
                  <c:v>37226</c:v>
                </c:pt>
                <c:pt idx="21">
                  <c:v>37591</c:v>
                </c:pt>
                <c:pt idx="22">
                  <c:v>37956</c:v>
                </c:pt>
                <c:pt idx="23">
                  <c:v>38322</c:v>
                </c:pt>
                <c:pt idx="24">
                  <c:v>38687</c:v>
                </c:pt>
                <c:pt idx="25">
                  <c:v>39052</c:v>
                </c:pt>
                <c:pt idx="26">
                  <c:v>39417</c:v>
                </c:pt>
                <c:pt idx="27">
                  <c:v>39783</c:v>
                </c:pt>
                <c:pt idx="28">
                  <c:v>40148</c:v>
                </c:pt>
                <c:pt idx="29">
                  <c:v>40513</c:v>
                </c:pt>
                <c:pt idx="30">
                  <c:v>40878</c:v>
                </c:pt>
                <c:pt idx="31">
                  <c:v>41244</c:v>
                </c:pt>
                <c:pt idx="32">
                  <c:v>41609</c:v>
                </c:pt>
                <c:pt idx="33">
                  <c:v>41974</c:v>
                </c:pt>
                <c:pt idx="34">
                  <c:v>42339</c:v>
                </c:pt>
                <c:pt idx="35">
                  <c:v>42705</c:v>
                </c:pt>
                <c:pt idx="36">
                  <c:v>43070</c:v>
                </c:pt>
              </c:numCache>
            </c:numRef>
          </c:cat>
          <c:val>
            <c:numRef>
              <c:f>'[evolucion_inversion_fondos_pensiones_sector_institucional_instrumentos_financieros (1).xls]Diversif'!$AO$9:$BY$9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0.56546083535554337</c:v>
                </c:pt>
                <c:pt idx="13">
                  <c:v>0.89510518996749788</c:v>
                </c:pt>
                <c:pt idx="14">
                  <c:v>0.20317942945009701</c:v>
                </c:pt>
                <c:pt idx="15">
                  <c:v>0.53951384326737573</c:v>
                </c:pt>
                <c:pt idx="16">
                  <c:v>1.24841840482194</c:v>
                </c:pt>
                <c:pt idx="17">
                  <c:v>5.7301076366070074</c:v>
                </c:pt>
                <c:pt idx="18">
                  <c:v>13.415658489641901</c:v>
                </c:pt>
                <c:pt idx="19">
                  <c:v>10.882540666568294</c:v>
                </c:pt>
                <c:pt idx="20">
                  <c:v>13.352802395562481</c:v>
                </c:pt>
                <c:pt idx="21">
                  <c:v>16.406051319802199</c:v>
                </c:pt>
                <c:pt idx="22">
                  <c:v>23.89</c:v>
                </c:pt>
                <c:pt idx="23">
                  <c:v>27.24</c:v>
                </c:pt>
                <c:pt idx="24">
                  <c:v>30.407699612029109</c:v>
                </c:pt>
                <c:pt idx="25">
                  <c:v>32.301864456438182</c:v>
                </c:pt>
                <c:pt idx="26">
                  <c:v>35.566499013886052</c:v>
                </c:pt>
                <c:pt idx="27">
                  <c:v>28.500561580569403</c:v>
                </c:pt>
                <c:pt idx="28">
                  <c:v>43.839469451661074</c:v>
                </c:pt>
                <c:pt idx="29">
                  <c:v>45.269889610664407</c:v>
                </c:pt>
                <c:pt idx="30">
                  <c:v>36.383404377009953</c:v>
                </c:pt>
                <c:pt idx="31">
                  <c:v>38.306904565608683</c:v>
                </c:pt>
                <c:pt idx="32">
                  <c:v>42.365035825001492</c:v>
                </c:pt>
                <c:pt idx="33">
                  <c:v>43.96581226589349</c:v>
                </c:pt>
                <c:pt idx="34">
                  <c:v>44.146916567275461</c:v>
                </c:pt>
                <c:pt idx="35">
                  <c:v>38.99380493554029</c:v>
                </c:pt>
                <c:pt idx="36">
                  <c:v>42.754649609066817</c:v>
                </c:pt>
              </c:numCache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'[evolucion_inversion_fondos_pensiones_sector_institucional_instrumentos_financieros (1).xls]Diversif'!$AO$4:$BY$4</c:f>
              <c:numCache>
                <c:formatCode>mmm\-yy</c:formatCode>
                <c:ptCount val="37"/>
                <c:pt idx="0">
                  <c:v>29921</c:v>
                </c:pt>
                <c:pt idx="1">
                  <c:v>30286</c:v>
                </c:pt>
                <c:pt idx="2">
                  <c:v>30651</c:v>
                </c:pt>
                <c:pt idx="3">
                  <c:v>31017</c:v>
                </c:pt>
                <c:pt idx="4">
                  <c:v>31382</c:v>
                </c:pt>
                <c:pt idx="5">
                  <c:v>31747</c:v>
                </c:pt>
                <c:pt idx="6">
                  <c:v>32112</c:v>
                </c:pt>
                <c:pt idx="7">
                  <c:v>32478</c:v>
                </c:pt>
                <c:pt idx="8">
                  <c:v>32843</c:v>
                </c:pt>
                <c:pt idx="9">
                  <c:v>33208</c:v>
                </c:pt>
                <c:pt idx="10">
                  <c:v>33573</c:v>
                </c:pt>
                <c:pt idx="11">
                  <c:v>33939</c:v>
                </c:pt>
                <c:pt idx="12">
                  <c:v>34304</c:v>
                </c:pt>
                <c:pt idx="13">
                  <c:v>34669</c:v>
                </c:pt>
                <c:pt idx="14">
                  <c:v>35034</c:v>
                </c:pt>
                <c:pt idx="15">
                  <c:v>35400</c:v>
                </c:pt>
                <c:pt idx="16">
                  <c:v>35765</c:v>
                </c:pt>
                <c:pt idx="17">
                  <c:v>36130</c:v>
                </c:pt>
                <c:pt idx="18">
                  <c:v>36495</c:v>
                </c:pt>
                <c:pt idx="19">
                  <c:v>36861</c:v>
                </c:pt>
                <c:pt idx="20">
                  <c:v>37226</c:v>
                </c:pt>
                <c:pt idx="21">
                  <c:v>37591</c:v>
                </c:pt>
                <c:pt idx="22">
                  <c:v>37956</c:v>
                </c:pt>
                <c:pt idx="23">
                  <c:v>38322</c:v>
                </c:pt>
                <c:pt idx="24">
                  <c:v>38687</c:v>
                </c:pt>
                <c:pt idx="25">
                  <c:v>39052</c:v>
                </c:pt>
                <c:pt idx="26">
                  <c:v>39417</c:v>
                </c:pt>
                <c:pt idx="27">
                  <c:v>39783</c:v>
                </c:pt>
                <c:pt idx="28">
                  <c:v>40148</c:v>
                </c:pt>
                <c:pt idx="29">
                  <c:v>40513</c:v>
                </c:pt>
                <c:pt idx="30">
                  <c:v>40878</c:v>
                </c:pt>
                <c:pt idx="31">
                  <c:v>41244</c:v>
                </c:pt>
                <c:pt idx="32">
                  <c:v>41609</c:v>
                </c:pt>
                <c:pt idx="33">
                  <c:v>41974</c:v>
                </c:pt>
                <c:pt idx="34">
                  <c:v>42339</c:v>
                </c:pt>
                <c:pt idx="35">
                  <c:v>42705</c:v>
                </c:pt>
                <c:pt idx="36">
                  <c:v>43070</c:v>
                </c:pt>
              </c:numCache>
            </c:numRef>
          </c:cat>
          <c:val>
            <c:numRef>
              <c:f>'[evolucion_inversion_fondos_pensiones_sector_institucional_instrumentos_financieros (1).xls]Diversif'!$AO$10:$BY$10</c:f>
              <c:numCache>
                <c:formatCode>General</c:formatCode>
                <c:ptCount val="37"/>
                <c:pt idx="0">
                  <c:v>4.3242934608286182E-3</c:v>
                </c:pt>
                <c:pt idx="1">
                  <c:v>7.859173077127711E-3</c:v>
                </c:pt>
                <c:pt idx="2">
                  <c:v>1.5317110491932346E-2</c:v>
                </c:pt>
                <c:pt idx="3">
                  <c:v>0.48169201240218518</c:v>
                </c:pt>
                <c:pt idx="4">
                  <c:v>0.48197709548729512</c:v>
                </c:pt>
                <c:pt idx="5">
                  <c:v>0.11694937105180765</c:v>
                </c:pt>
                <c:pt idx="6">
                  <c:v>0.37790310954085471</c:v>
                </c:pt>
                <c:pt idx="7">
                  <c:v>3.5324633380769264E-2</c:v>
                </c:pt>
                <c:pt idx="8">
                  <c:v>2.7041664388225417E-2</c:v>
                </c:pt>
                <c:pt idx="9">
                  <c:v>0.115754827189503</c:v>
                </c:pt>
                <c:pt idx="10">
                  <c:v>0.10172297362699036</c:v>
                </c:pt>
                <c:pt idx="11">
                  <c:v>0.1438562387649332</c:v>
                </c:pt>
                <c:pt idx="12">
                  <c:v>9.1132736063645872E-2</c:v>
                </c:pt>
                <c:pt idx="13">
                  <c:v>2.3801974568769115E-2</c:v>
                </c:pt>
                <c:pt idx="14">
                  <c:v>9.3989857538318844E-2</c:v>
                </c:pt>
                <c:pt idx="15">
                  <c:v>2.3375865192933602E-2</c:v>
                </c:pt>
                <c:pt idx="16">
                  <c:v>8.0277730548644455E-2</c:v>
                </c:pt>
                <c:pt idx="17">
                  <c:v>9.0003042808295255E-2</c:v>
                </c:pt>
                <c:pt idx="18">
                  <c:v>2.8880394005475457E-2</c:v>
                </c:pt>
                <c:pt idx="19">
                  <c:v>0.19123774699200746</c:v>
                </c:pt>
                <c:pt idx="20">
                  <c:v>5.7351360941646841E-2</c:v>
                </c:pt>
                <c:pt idx="21">
                  <c:v>0.12317936434113386</c:v>
                </c:pt>
                <c:pt idx="22">
                  <c:v>0.11</c:v>
                </c:pt>
                <c:pt idx="23">
                  <c:v>0.14000000000000001</c:v>
                </c:pt>
                <c:pt idx="24">
                  <c:v>0.15514985013032129</c:v>
                </c:pt>
                <c:pt idx="25">
                  <c:v>0.11190782143475886</c:v>
                </c:pt>
                <c:pt idx="26">
                  <c:v>7.8503182255479739E-2</c:v>
                </c:pt>
                <c:pt idx="27">
                  <c:v>0.18824784893184998</c:v>
                </c:pt>
                <c:pt idx="28">
                  <c:v>0.13571279207642328</c:v>
                </c:pt>
                <c:pt idx="29">
                  <c:v>0.15457560743364421</c:v>
                </c:pt>
                <c:pt idx="30">
                  <c:v>0.10965725195060332</c:v>
                </c:pt>
                <c:pt idx="31">
                  <c:v>0.28381202324292959</c:v>
                </c:pt>
                <c:pt idx="32">
                  <c:v>0.203031384149858</c:v>
                </c:pt>
                <c:pt idx="33">
                  <c:v>0.19967594476578407</c:v>
                </c:pt>
                <c:pt idx="34">
                  <c:v>0.45137164263087665</c:v>
                </c:pt>
                <c:pt idx="35">
                  <c:v>5.8634796904162186E-2</c:v>
                </c:pt>
                <c:pt idx="36">
                  <c:v>0.22828261990721002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1918464"/>
        <c:axId val="371921208"/>
      </c:barChart>
      <c:dateAx>
        <c:axId val="37191846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1921208"/>
        <c:crosses val="autoZero"/>
        <c:auto val="1"/>
        <c:lblOffset val="100"/>
        <c:baseTimeUnit val="years"/>
      </c:dateAx>
      <c:valAx>
        <c:axId val="371921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191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Diversif!$CA$6</c:f>
              <c:strCache>
                <c:ptCount val="1"/>
                <c:pt idx="0">
                  <c:v>   Banco Central de Chile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Diversif!$B$4:$AL$4</c:f>
              <c:numCache>
                <c:formatCode>mmm\-yy</c:formatCode>
                <c:ptCount val="37"/>
                <c:pt idx="0">
                  <c:v>29921</c:v>
                </c:pt>
                <c:pt idx="1">
                  <c:v>30286</c:v>
                </c:pt>
                <c:pt idx="2">
                  <c:v>30651</c:v>
                </c:pt>
                <c:pt idx="3">
                  <c:v>31017</c:v>
                </c:pt>
                <c:pt idx="4">
                  <c:v>31382</c:v>
                </c:pt>
                <c:pt idx="5">
                  <c:v>31747</c:v>
                </c:pt>
                <c:pt idx="6">
                  <c:v>32112</c:v>
                </c:pt>
                <c:pt idx="7">
                  <c:v>32478</c:v>
                </c:pt>
                <c:pt idx="8">
                  <c:v>32843</c:v>
                </c:pt>
                <c:pt idx="9">
                  <c:v>33208</c:v>
                </c:pt>
                <c:pt idx="10">
                  <c:v>33573</c:v>
                </c:pt>
                <c:pt idx="11">
                  <c:v>33939</c:v>
                </c:pt>
                <c:pt idx="12">
                  <c:v>34304</c:v>
                </c:pt>
                <c:pt idx="13">
                  <c:v>34669</c:v>
                </c:pt>
                <c:pt idx="14">
                  <c:v>35034</c:v>
                </c:pt>
                <c:pt idx="15">
                  <c:v>35400</c:v>
                </c:pt>
                <c:pt idx="16">
                  <c:v>35765</c:v>
                </c:pt>
                <c:pt idx="17">
                  <c:v>36130</c:v>
                </c:pt>
                <c:pt idx="18">
                  <c:v>36495</c:v>
                </c:pt>
                <c:pt idx="19">
                  <c:v>36861</c:v>
                </c:pt>
                <c:pt idx="20">
                  <c:v>37226</c:v>
                </c:pt>
                <c:pt idx="21">
                  <c:v>37591</c:v>
                </c:pt>
                <c:pt idx="22">
                  <c:v>37956</c:v>
                </c:pt>
                <c:pt idx="23">
                  <c:v>38322</c:v>
                </c:pt>
                <c:pt idx="24">
                  <c:v>38687</c:v>
                </c:pt>
                <c:pt idx="25">
                  <c:v>39052</c:v>
                </c:pt>
                <c:pt idx="26">
                  <c:v>39417</c:v>
                </c:pt>
                <c:pt idx="27">
                  <c:v>39783</c:v>
                </c:pt>
                <c:pt idx="28">
                  <c:v>40148</c:v>
                </c:pt>
                <c:pt idx="29">
                  <c:v>40513</c:v>
                </c:pt>
                <c:pt idx="30">
                  <c:v>40878</c:v>
                </c:pt>
                <c:pt idx="31">
                  <c:v>41244</c:v>
                </c:pt>
                <c:pt idx="32">
                  <c:v>41609</c:v>
                </c:pt>
                <c:pt idx="33">
                  <c:v>41974</c:v>
                </c:pt>
                <c:pt idx="34">
                  <c:v>42339</c:v>
                </c:pt>
                <c:pt idx="35">
                  <c:v>42705</c:v>
                </c:pt>
                <c:pt idx="36">
                  <c:v>43070</c:v>
                </c:pt>
              </c:numCache>
            </c:numRef>
          </c:cat>
          <c:val>
            <c:numRef>
              <c:f>Diversif!$CD$6:$DN$6</c:f>
              <c:numCache>
                <c:formatCode>General</c:formatCode>
                <c:ptCount val="37"/>
                <c:pt idx="0">
                  <c:v>14.036509631838893</c:v>
                </c:pt>
                <c:pt idx="1">
                  <c:v>13.00205375830542</c:v>
                </c:pt>
                <c:pt idx="2">
                  <c:v>22.22920063996067</c:v>
                </c:pt>
                <c:pt idx="3">
                  <c:v>16.503026723756086</c:v>
                </c:pt>
                <c:pt idx="4">
                  <c:v>20.293567867251351</c:v>
                </c:pt>
                <c:pt idx="5">
                  <c:v>25.984170396154486</c:v>
                </c:pt>
                <c:pt idx="6">
                  <c:v>29.708784120334993</c:v>
                </c:pt>
                <c:pt idx="7">
                  <c:v>29.98915589826057</c:v>
                </c:pt>
                <c:pt idx="8">
                  <c:v>38.101929845982369</c:v>
                </c:pt>
                <c:pt idx="9">
                  <c:v>42.478068324664314</c:v>
                </c:pt>
                <c:pt idx="10">
                  <c:v>37.384812667927797</c:v>
                </c:pt>
                <c:pt idx="11">
                  <c:v>40.142539946845019</c:v>
                </c:pt>
                <c:pt idx="12">
                  <c:v>38.822637620514655</c:v>
                </c:pt>
                <c:pt idx="13">
                  <c:v>38.485839312699419</c:v>
                </c:pt>
                <c:pt idx="14">
                  <c:v>37.520561507299149</c:v>
                </c:pt>
                <c:pt idx="15">
                  <c:v>38.811927740281135</c:v>
                </c:pt>
                <c:pt idx="16">
                  <c:v>36.425869915914831</c:v>
                </c:pt>
                <c:pt idx="17">
                  <c:v>37.529621790033687</c:v>
                </c:pt>
                <c:pt idx="18">
                  <c:v>31.005936345108527</c:v>
                </c:pt>
                <c:pt idx="19">
                  <c:v>31.897483808377103</c:v>
                </c:pt>
                <c:pt idx="20">
                  <c:v>29.970417477206279</c:v>
                </c:pt>
                <c:pt idx="21">
                  <c:v>24.387792932230791</c:v>
                </c:pt>
                <c:pt idx="22">
                  <c:v>19.136631803603915</c:v>
                </c:pt>
                <c:pt idx="23">
                  <c:v>12.55</c:v>
                </c:pt>
                <c:pt idx="24">
                  <c:v>10.630336154388402</c:v>
                </c:pt>
                <c:pt idx="25">
                  <c:v>7.7797773206101093</c:v>
                </c:pt>
                <c:pt idx="26">
                  <c:v>3.7160464991096429</c:v>
                </c:pt>
                <c:pt idx="27">
                  <c:v>7.4871726937694376</c:v>
                </c:pt>
                <c:pt idx="28">
                  <c:v>4.1254403950048957</c:v>
                </c:pt>
                <c:pt idx="29">
                  <c:v>2.6943502737528151</c:v>
                </c:pt>
                <c:pt idx="30">
                  <c:v>8.0183533955024746</c:v>
                </c:pt>
                <c:pt idx="31">
                  <c:v>7.7833184369641577</c:v>
                </c:pt>
                <c:pt idx="32">
                  <c:v>7.6735906174571227</c:v>
                </c:pt>
                <c:pt idx="33">
                  <c:v>6.5313506068202098</c:v>
                </c:pt>
                <c:pt idx="34">
                  <c:v>5.5595977845232856</c:v>
                </c:pt>
                <c:pt idx="35">
                  <c:v>4.4749526180840604</c:v>
                </c:pt>
                <c:pt idx="36">
                  <c:v>2.7496411728143246</c:v>
                </c:pt>
              </c:numCache>
            </c:numRef>
          </c:val>
        </c:ser>
        <c:ser>
          <c:idx val="1"/>
          <c:order val="1"/>
          <c:tx>
            <c:strRef>
              <c:f>Diversif!$CA$7</c:f>
              <c:strCache>
                <c:ptCount val="1"/>
                <c:pt idx="0">
                  <c:v>   Tesorería Gral. de la Republica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Diversif!$B$4:$AL$4</c:f>
              <c:numCache>
                <c:formatCode>mmm\-yy</c:formatCode>
                <c:ptCount val="37"/>
                <c:pt idx="0">
                  <c:v>29921</c:v>
                </c:pt>
                <c:pt idx="1">
                  <c:v>30286</c:v>
                </c:pt>
                <c:pt idx="2">
                  <c:v>30651</c:v>
                </c:pt>
                <c:pt idx="3">
                  <c:v>31017</c:v>
                </c:pt>
                <c:pt idx="4">
                  <c:v>31382</c:v>
                </c:pt>
                <c:pt idx="5">
                  <c:v>31747</c:v>
                </c:pt>
                <c:pt idx="6">
                  <c:v>32112</c:v>
                </c:pt>
                <c:pt idx="7">
                  <c:v>32478</c:v>
                </c:pt>
                <c:pt idx="8">
                  <c:v>32843</c:v>
                </c:pt>
                <c:pt idx="9">
                  <c:v>33208</c:v>
                </c:pt>
                <c:pt idx="10">
                  <c:v>33573</c:v>
                </c:pt>
                <c:pt idx="11">
                  <c:v>33939</c:v>
                </c:pt>
                <c:pt idx="12">
                  <c:v>34304</c:v>
                </c:pt>
                <c:pt idx="13">
                  <c:v>34669</c:v>
                </c:pt>
                <c:pt idx="14">
                  <c:v>35034</c:v>
                </c:pt>
                <c:pt idx="15">
                  <c:v>35400</c:v>
                </c:pt>
                <c:pt idx="16">
                  <c:v>35765</c:v>
                </c:pt>
                <c:pt idx="17">
                  <c:v>36130</c:v>
                </c:pt>
                <c:pt idx="18">
                  <c:v>36495</c:v>
                </c:pt>
                <c:pt idx="19">
                  <c:v>36861</c:v>
                </c:pt>
                <c:pt idx="20">
                  <c:v>37226</c:v>
                </c:pt>
                <c:pt idx="21">
                  <c:v>37591</c:v>
                </c:pt>
                <c:pt idx="22">
                  <c:v>37956</c:v>
                </c:pt>
                <c:pt idx="23">
                  <c:v>38322</c:v>
                </c:pt>
                <c:pt idx="24">
                  <c:v>38687</c:v>
                </c:pt>
                <c:pt idx="25">
                  <c:v>39052</c:v>
                </c:pt>
                <c:pt idx="26">
                  <c:v>39417</c:v>
                </c:pt>
                <c:pt idx="27">
                  <c:v>39783</c:v>
                </c:pt>
                <c:pt idx="28">
                  <c:v>40148</c:v>
                </c:pt>
                <c:pt idx="29">
                  <c:v>40513</c:v>
                </c:pt>
                <c:pt idx="30">
                  <c:v>40878</c:v>
                </c:pt>
                <c:pt idx="31">
                  <c:v>41244</c:v>
                </c:pt>
                <c:pt idx="32">
                  <c:v>41609</c:v>
                </c:pt>
                <c:pt idx="33">
                  <c:v>41974</c:v>
                </c:pt>
                <c:pt idx="34">
                  <c:v>42339</c:v>
                </c:pt>
                <c:pt idx="35">
                  <c:v>42705</c:v>
                </c:pt>
                <c:pt idx="36">
                  <c:v>43070</c:v>
                </c:pt>
              </c:numCache>
            </c:numRef>
          </c:cat>
          <c:val>
            <c:numRef>
              <c:f>Diversif!$CD$7:$DN$7</c:f>
              <c:numCache>
                <c:formatCode>General</c:formatCode>
                <c:ptCount val="37"/>
                <c:pt idx="0">
                  <c:v>14.036509631838893</c:v>
                </c:pt>
                <c:pt idx="1">
                  <c:v>13.00205375830542</c:v>
                </c:pt>
                <c:pt idx="2">
                  <c:v>22.22920063996067</c:v>
                </c:pt>
                <c:pt idx="3">
                  <c:v>25.561051232836263</c:v>
                </c:pt>
                <c:pt idx="4">
                  <c:v>22.144091363634754</c:v>
                </c:pt>
                <c:pt idx="5">
                  <c:v>20.492154262666446</c:v>
                </c:pt>
                <c:pt idx="6">
                  <c:v>11.601455305957659</c:v>
                </c:pt>
                <c:pt idx="7">
                  <c:v>5.3972675555017275</c:v>
                </c:pt>
                <c:pt idx="8">
                  <c:v>3.3666497625052716</c:v>
                </c:pt>
                <c:pt idx="9">
                  <c:v>1.5303978572475581</c:v>
                </c:pt>
                <c:pt idx="10">
                  <c:v>0.88769440153035883</c:v>
                </c:pt>
                <c:pt idx="11">
                  <c:v>0.73207650908000599</c:v>
                </c:pt>
                <c:pt idx="12">
                  <c:v>0.4748605709921116</c:v>
                </c:pt>
                <c:pt idx="13">
                  <c:v>0.24725733638369388</c:v>
                </c:pt>
                <c:pt idx="14">
                  <c:v>0.10614618909460817</c:v>
                </c:pt>
                <c:pt idx="15">
                  <c:v>1.6817757969350512E-2</c:v>
                </c:pt>
                <c:pt idx="16">
                  <c:v>8.5768653718287895E-3</c:v>
                </c:pt>
                <c:pt idx="17">
                  <c:v>5.0520338038879207E-3</c:v>
                </c:pt>
                <c:pt idx="18">
                  <c:v>1.8632565178734824E-3</c:v>
                </c:pt>
                <c:pt idx="19">
                  <c:v>6.7282979961326883E-4</c:v>
                </c:pt>
                <c:pt idx="20">
                  <c:v>1.6335504959341519E-4</c:v>
                </c:pt>
                <c:pt idx="21">
                  <c:v>4.1533412687385076E-6</c:v>
                </c:pt>
                <c:pt idx="22">
                  <c:v>0.30055783983389511</c:v>
                </c:pt>
                <c:pt idx="23">
                  <c:v>1.19</c:v>
                </c:pt>
                <c:pt idx="24">
                  <c:v>1.9057908212086663</c:v>
                </c:pt>
                <c:pt idx="25">
                  <c:v>1.9112298546146766</c:v>
                </c:pt>
                <c:pt idx="26">
                  <c:v>1.4850058617939852</c:v>
                </c:pt>
                <c:pt idx="27">
                  <c:v>3.5060211025991932</c:v>
                </c:pt>
                <c:pt idx="28">
                  <c:v>3.2283998202768007</c:v>
                </c:pt>
                <c:pt idx="29">
                  <c:v>7.2789962256469121</c:v>
                </c:pt>
                <c:pt idx="30">
                  <c:v>12.056461508664318</c:v>
                </c:pt>
                <c:pt idx="31">
                  <c:v>12.582312731538417</c:v>
                </c:pt>
                <c:pt idx="32">
                  <c:v>13.115351567131318</c:v>
                </c:pt>
                <c:pt idx="33">
                  <c:v>14.462829308322855</c:v>
                </c:pt>
                <c:pt idx="34">
                  <c:v>17.152124603949634</c:v>
                </c:pt>
                <c:pt idx="35">
                  <c:v>20.773940878417669</c:v>
                </c:pt>
                <c:pt idx="36">
                  <c:v>16.121875081302953</c:v>
                </c:pt>
              </c:numCache>
            </c:numRef>
          </c:val>
        </c:ser>
        <c:ser>
          <c:idx val="2"/>
          <c:order val="2"/>
          <c:tx>
            <c:strRef>
              <c:f>Diversif!$CA$8</c:f>
              <c:strCache>
                <c:ptCount val="1"/>
                <c:pt idx="0">
                  <c:v>   Bonos de Reconocimiento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Diversif!$B$4:$AL$4</c:f>
              <c:numCache>
                <c:formatCode>mmm\-yy</c:formatCode>
                <c:ptCount val="37"/>
                <c:pt idx="0">
                  <c:v>29921</c:v>
                </c:pt>
                <c:pt idx="1">
                  <c:v>30286</c:v>
                </c:pt>
                <c:pt idx="2">
                  <c:v>30651</c:v>
                </c:pt>
                <c:pt idx="3">
                  <c:v>31017</c:v>
                </c:pt>
                <c:pt idx="4">
                  <c:v>31382</c:v>
                </c:pt>
                <c:pt idx="5">
                  <c:v>31747</c:v>
                </c:pt>
                <c:pt idx="6">
                  <c:v>32112</c:v>
                </c:pt>
                <c:pt idx="7">
                  <c:v>32478</c:v>
                </c:pt>
                <c:pt idx="8">
                  <c:v>32843</c:v>
                </c:pt>
                <c:pt idx="9">
                  <c:v>33208</c:v>
                </c:pt>
                <c:pt idx="10">
                  <c:v>33573</c:v>
                </c:pt>
                <c:pt idx="11">
                  <c:v>33939</c:v>
                </c:pt>
                <c:pt idx="12">
                  <c:v>34304</c:v>
                </c:pt>
                <c:pt idx="13">
                  <c:v>34669</c:v>
                </c:pt>
                <c:pt idx="14">
                  <c:v>35034</c:v>
                </c:pt>
                <c:pt idx="15">
                  <c:v>35400</c:v>
                </c:pt>
                <c:pt idx="16">
                  <c:v>35765</c:v>
                </c:pt>
                <c:pt idx="17">
                  <c:v>36130</c:v>
                </c:pt>
                <c:pt idx="18">
                  <c:v>36495</c:v>
                </c:pt>
                <c:pt idx="19">
                  <c:v>36861</c:v>
                </c:pt>
                <c:pt idx="20">
                  <c:v>37226</c:v>
                </c:pt>
                <c:pt idx="21">
                  <c:v>37591</c:v>
                </c:pt>
                <c:pt idx="22">
                  <c:v>37956</c:v>
                </c:pt>
                <c:pt idx="23">
                  <c:v>38322</c:v>
                </c:pt>
                <c:pt idx="24">
                  <c:v>38687</c:v>
                </c:pt>
                <c:pt idx="25">
                  <c:v>39052</c:v>
                </c:pt>
                <c:pt idx="26">
                  <c:v>39417</c:v>
                </c:pt>
                <c:pt idx="27">
                  <c:v>39783</c:v>
                </c:pt>
                <c:pt idx="28">
                  <c:v>40148</c:v>
                </c:pt>
                <c:pt idx="29">
                  <c:v>40513</c:v>
                </c:pt>
                <c:pt idx="30">
                  <c:v>40878</c:v>
                </c:pt>
                <c:pt idx="31">
                  <c:v>41244</c:v>
                </c:pt>
                <c:pt idx="32">
                  <c:v>41609</c:v>
                </c:pt>
                <c:pt idx="33">
                  <c:v>41974</c:v>
                </c:pt>
                <c:pt idx="34">
                  <c:v>42339</c:v>
                </c:pt>
                <c:pt idx="35">
                  <c:v>42705</c:v>
                </c:pt>
                <c:pt idx="36">
                  <c:v>43070</c:v>
                </c:pt>
              </c:numCache>
            </c:numRef>
          </c:cat>
          <c:val>
            <c:numRef>
              <c:f>Diversif!$CD$8:$DN$8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0.95629896321633689</c:v>
                </c:pt>
                <c:pt idx="14">
                  <c:v>1.7846965589924924</c:v>
                </c:pt>
                <c:pt idx="15">
                  <c:v>3.2716457358725726</c:v>
                </c:pt>
                <c:pt idx="16">
                  <c:v>3.1539404236473945</c:v>
                </c:pt>
                <c:pt idx="17">
                  <c:v>3.4282940452335522</c:v>
                </c:pt>
                <c:pt idx="18">
                  <c:v>3.5845862031012907</c:v>
                </c:pt>
                <c:pt idx="19">
                  <c:v>3.8367683350998676</c:v>
                </c:pt>
                <c:pt idx="20">
                  <c:v>5.0478015700466834</c:v>
                </c:pt>
                <c:pt idx="21">
                  <c:v>5.5985022013833259</c:v>
                </c:pt>
                <c:pt idx="22">
                  <c:v>5.2615121999785988</c:v>
                </c:pt>
                <c:pt idx="23">
                  <c:v>4.93</c:v>
                </c:pt>
                <c:pt idx="24">
                  <c:v>3.9135171992091662</c:v>
                </c:pt>
                <c:pt idx="25">
                  <c:v>3.3954010533694103</c:v>
                </c:pt>
                <c:pt idx="26">
                  <c:v>2.6250041729762046</c:v>
                </c:pt>
                <c:pt idx="27">
                  <c:v>3.3100180853764702</c:v>
                </c:pt>
                <c:pt idx="28">
                  <c:v>2.3982270296122254</c:v>
                </c:pt>
                <c:pt idx="29">
                  <c:v>1.7284128531133545</c:v>
                </c:pt>
                <c:pt idx="30">
                  <c:v>1.4283992108621999</c:v>
                </c:pt>
                <c:pt idx="31">
                  <c:v>1.0097725563016409</c:v>
                </c:pt>
                <c:pt idx="32">
                  <c:v>0.68381884675318683</c:v>
                </c:pt>
                <c:pt idx="33">
                  <c:v>0.38952538856210789</c:v>
                </c:pt>
                <c:pt idx="34">
                  <c:v>0.22201641670125472</c:v>
                </c:pt>
                <c:pt idx="35">
                  <c:v>0.12919165297042046</c:v>
                </c:pt>
                <c:pt idx="36">
                  <c:v>7.7325763962746624E-2</c:v>
                </c:pt>
              </c:numCache>
            </c:numRef>
          </c:val>
        </c:ser>
        <c:ser>
          <c:idx val="4"/>
          <c:order val="3"/>
          <c:tx>
            <c:strRef>
              <c:f>Diversif!$CA$10</c:f>
              <c:strCache>
                <c:ptCount val="1"/>
                <c:pt idx="0">
                  <c:v>   Letras Hipotecarias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Diversif!$B$4:$AL$4</c:f>
              <c:numCache>
                <c:formatCode>mmm\-yy</c:formatCode>
                <c:ptCount val="37"/>
                <c:pt idx="0">
                  <c:v>29921</c:v>
                </c:pt>
                <c:pt idx="1">
                  <c:v>30286</c:v>
                </c:pt>
                <c:pt idx="2">
                  <c:v>30651</c:v>
                </c:pt>
                <c:pt idx="3">
                  <c:v>31017</c:v>
                </c:pt>
                <c:pt idx="4">
                  <c:v>31382</c:v>
                </c:pt>
                <c:pt idx="5">
                  <c:v>31747</c:v>
                </c:pt>
                <c:pt idx="6">
                  <c:v>32112</c:v>
                </c:pt>
                <c:pt idx="7">
                  <c:v>32478</c:v>
                </c:pt>
                <c:pt idx="8">
                  <c:v>32843</c:v>
                </c:pt>
                <c:pt idx="9">
                  <c:v>33208</c:v>
                </c:pt>
                <c:pt idx="10">
                  <c:v>33573</c:v>
                </c:pt>
                <c:pt idx="11">
                  <c:v>33939</c:v>
                </c:pt>
                <c:pt idx="12">
                  <c:v>34304</c:v>
                </c:pt>
                <c:pt idx="13">
                  <c:v>34669</c:v>
                </c:pt>
                <c:pt idx="14">
                  <c:v>35034</c:v>
                </c:pt>
                <c:pt idx="15">
                  <c:v>35400</c:v>
                </c:pt>
                <c:pt idx="16">
                  <c:v>35765</c:v>
                </c:pt>
                <c:pt idx="17">
                  <c:v>36130</c:v>
                </c:pt>
                <c:pt idx="18">
                  <c:v>36495</c:v>
                </c:pt>
                <c:pt idx="19">
                  <c:v>36861</c:v>
                </c:pt>
                <c:pt idx="20">
                  <c:v>37226</c:v>
                </c:pt>
                <c:pt idx="21">
                  <c:v>37591</c:v>
                </c:pt>
                <c:pt idx="22">
                  <c:v>37956</c:v>
                </c:pt>
                <c:pt idx="23">
                  <c:v>38322</c:v>
                </c:pt>
                <c:pt idx="24">
                  <c:v>38687</c:v>
                </c:pt>
                <c:pt idx="25">
                  <c:v>39052</c:v>
                </c:pt>
                <c:pt idx="26">
                  <c:v>39417</c:v>
                </c:pt>
                <c:pt idx="27">
                  <c:v>39783</c:v>
                </c:pt>
                <c:pt idx="28">
                  <c:v>40148</c:v>
                </c:pt>
                <c:pt idx="29">
                  <c:v>40513</c:v>
                </c:pt>
                <c:pt idx="30">
                  <c:v>40878</c:v>
                </c:pt>
                <c:pt idx="31">
                  <c:v>41244</c:v>
                </c:pt>
                <c:pt idx="32">
                  <c:v>41609</c:v>
                </c:pt>
                <c:pt idx="33">
                  <c:v>41974</c:v>
                </c:pt>
                <c:pt idx="34">
                  <c:v>42339</c:v>
                </c:pt>
                <c:pt idx="35">
                  <c:v>42705</c:v>
                </c:pt>
                <c:pt idx="36">
                  <c:v>43070</c:v>
                </c:pt>
              </c:numCache>
            </c:numRef>
          </c:cat>
          <c:val>
            <c:numRef>
              <c:f>Diversif!$CD$10:$DN$10</c:f>
              <c:numCache>
                <c:formatCode>General</c:formatCode>
                <c:ptCount val="37"/>
                <c:pt idx="0">
                  <c:v>9.4319137895420955</c:v>
                </c:pt>
                <c:pt idx="1">
                  <c:v>46.770550226217253</c:v>
                </c:pt>
                <c:pt idx="2">
                  <c:v>50.650747924823868</c:v>
                </c:pt>
                <c:pt idx="3">
                  <c:v>42.892735862985383</c:v>
                </c:pt>
                <c:pt idx="4">
                  <c:v>35.195281995469976</c:v>
                </c:pt>
                <c:pt idx="5">
                  <c:v>25.500948487025067</c:v>
                </c:pt>
                <c:pt idx="6">
                  <c:v>21.349128022992844</c:v>
                </c:pt>
                <c:pt idx="7">
                  <c:v>20.608054689260975</c:v>
                </c:pt>
                <c:pt idx="8">
                  <c:v>17.699256241867836</c:v>
                </c:pt>
                <c:pt idx="9">
                  <c:v>16.075707032794242</c:v>
                </c:pt>
                <c:pt idx="10">
                  <c:v>13.366643566368912</c:v>
                </c:pt>
                <c:pt idx="11">
                  <c:v>14.231405590780035</c:v>
                </c:pt>
                <c:pt idx="12">
                  <c:v>13.110895491894837</c:v>
                </c:pt>
                <c:pt idx="13">
                  <c:v>13.656234096478602</c:v>
                </c:pt>
                <c:pt idx="14">
                  <c:v>15.791500142932508</c:v>
                </c:pt>
                <c:pt idx="15">
                  <c:v>17.865619232383111</c:v>
                </c:pt>
                <c:pt idx="16">
                  <c:v>16.962686294596896</c:v>
                </c:pt>
                <c:pt idx="17">
                  <c:v>16.598941278497634</c:v>
                </c:pt>
                <c:pt idx="18">
                  <c:v>15.099818517612174</c:v>
                </c:pt>
                <c:pt idx="19">
                  <c:v>14.355539643116494</c:v>
                </c:pt>
                <c:pt idx="20">
                  <c:v>12.911611673619896</c:v>
                </c:pt>
                <c:pt idx="21">
                  <c:v>11.1398868308072</c:v>
                </c:pt>
                <c:pt idx="22">
                  <c:v>8.8500016116240232</c:v>
                </c:pt>
                <c:pt idx="23">
                  <c:v>6.76</c:v>
                </c:pt>
                <c:pt idx="24">
                  <c:v>4.9564139050740952</c:v>
                </c:pt>
                <c:pt idx="25">
                  <c:v>4.492931913511601</c:v>
                </c:pt>
                <c:pt idx="26">
                  <c:v>3.6283198633739251</c:v>
                </c:pt>
                <c:pt idx="27">
                  <c:v>3.6136208354236019</c:v>
                </c:pt>
                <c:pt idx="28">
                  <c:v>2.4834617922090545</c:v>
                </c:pt>
                <c:pt idx="29">
                  <c:v>1.8389974638132596</c:v>
                </c:pt>
                <c:pt idx="30">
                  <c:v>1.5496865355858203</c:v>
                </c:pt>
                <c:pt idx="31">
                  <c:v>1.1350268040308149</c:v>
                </c:pt>
                <c:pt idx="32">
                  <c:v>0.90619345508944538</c:v>
                </c:pt>
                <c:pt idx="33">
                  <c:v>0.67317180038937574</c:v>
                </c:pt>
                <c:pt idx="34">
                  <c:v>0.52897826336535902</c:v>
                </c:pt>
                <c:pt idx="35">
                  <c:v>0.42128471777791038</c:v>
                </c:pt>
                <c:pt idx="36">
                  <c:v>0.31520340303943661</c:v>
                </c:pt>
              </c:numCache>
            </c:numRef>
          </c:val>
        </c:ser>
        <c:ser>
          <c:idx val="5"/>
          <c:order val="4"/>
          <c:tx>
            <c:strRef>
              <c:f>Diversif!$CA$11</c:f>
              <c:strCache>
                <c:ptCount val="1"/>
                <c:pt idx="0">
                  <c:v>   Depósitos a Plazo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Diversif!$B$4:$AL$4</c:f>
              <c:numCache>
                <c:formatCode>mmm\-yy</c:formatCode>
                <c:ptCount val="37"/>
                <c:pt idx="0">
                  <c:v>29921</c:v>
                </c:pt>
                <c:pt idx="1">
                  <c:v>30286</c:v>
                </c:pt>
                <c:pt idx="2">
                  <c:v>30651</c:v>
                </c:pt>
                <c:pt idx="3">
                  <c:v>31017</c:v>
                </c:pt>
                <c:pt idx="4">
                  <c:v>31382</c:v>
                </c:pt>
                <c:pt idx="5">
                  <c:v>31747</c:v>
                </c:pt>
                <c:pt idx="6">
                  <c:v>32112</c:v>
                </c:pt>
                <c:pt idx="7">
                  <c:v>32478</c:v>
                </c:pt>
                <c:pt idx="8">
                  <c:v>32843</c:v>
                </c:pt>
                <c:pt idx="9">
                  <c:v>33208</c:v>
                </c:pt>
                <c:pt idx="10">
                  <c:v>33573</c:v>
                </c:pt>
                <c:pt idx="11">
                  <c:v>33939</c:v>
                </c:pt>
                <c:pt idx="12">
                  <c:v>34304</c:v>
                </c:pt>
                <c:pt idx="13">
                  <c:v>34669</c:v>
                </c:pt>
                <c:pt idx="14">
                  <c:v>35034</c:v>
                </c:pt>
                <c:pt idx="15">
                  <c:v>35400</c:v>
                </c:pt>
                <c:pt idx="16">
                  <c:v>35765</c:v>
                </c:pt>
                <c:pt idx="17">
                  <c:v>36130</c:v>
                </c:pt>
                <c:pt idx="18">
                  <c:v>36495</c:v>
                </c:pt>
                <c:pt idx="19">
                  <c:v>36861</c:v>
                </c:pt>
                <c:pt idx="20">
                  <c:v>37226</c:v>
                </c:pt>
                <c:pt idx="21">
                  <c:v>37591</c:v>
                </c:pt>
                <c:pt idx="22">
                  <c:v>37956</c:v>
                </c:pt>
                <c:pt idx="23">
                  <c:v>38322</c:v>
                </c:pt>
                <c:pt idx="24">
                  <c:v>38687</c:v>
                </c:pt>
                <c:pt idx="25">
                  <c:v>39052</c:v>
                </c:pt>
                <c:pt idx="26">
                  <c:v>39417</c:v>
                </c:pt>
                <c:pt idx="27">
                  <c:v>39783</c:v>
                </c:pt>
                <c:pt idx="28">
                  <c:v>40148</c:v>
                </c:pt>
                <c:pt idx="29">
                  <c:v>40513</c:v>
                </c:pt>
                <c:pt idx="30">
                  <c:v>40878</c:v>
                </c:pt>
                <c:pt idx="31">
                  <c:v>41244</c:v>
                </c:pt>
                <c:pt idx="32">
                  <c:v>41609</c:v>
                </c:pt>
                <c:pt idx="33">
                  <c:v>41974</c:v>
                </c:pt>
                <c:pt idx="34">
                  <c:v>42339</c:v>
                </c:pt>
                <c:pt idx="35">
                  <c:v>42705</c:v>
                </c:pt>
                <c:pt idx="36">
                  <c:v>43070</c:v>
                </c:pt>
              </c:numCache>
            </c:numRef>
          </c:cat>
          <c:val>
            <c:numRef>
              <c:f>Diversif!$CD$11:$DN$11</c:f>
              <c:numCache>
                <c:formatCode>General</c:formatCode>
                <c:ptCount val="37"/>
                <c:pt idx="0">
                  <c:v>61.90543483919506</c:v>
                </c:pt>
                <c:pt idx="1">
                  <c:v>26.612395912525059</c:v>
                </c:pt>
                <c:pt idx="2">
                  <c:v>2.7089920309075843</c:v>
                </c:pt>
                <c:pt idx="3">
                  <c:v>12.157955608051578</c:v>
                </c:pt>
                <c:pt idx="4">
                  <c:v>20.363885639980069</c:v>
                </c:pt>
                <c:pt idx="5">
                  <c:v>22.88224947971343</c:v>
                </c:pt>
                <c:pt idx="6">
                  <c:v>27.41089190083872</c:v>
                </c:pt>
                <c:pt idx="7">
                  <c:v>28.490157884289957</c:v>
                </c:pt>
                <c:pt idx="8">
                  <c:v>20.810695614980631</c:v>
                </c:pt>
                <c:pt idx="9">
                  <c:v>16.255691130941543</c:v>
                </c:pt>
                <c:pt idx="10">
                  <c:v>11.746134554793889</c:v>
                </c:pt>
                <c:pt idx="11">
                  <c:v>9.3885033388418613</c:v>
                </c:pt>
                <c:pt idx="12">
                  <c:v>6.1367798895796009</c:v>
                </c:pt>
                <c:pt idx="13">
                  <c:v>4.7879385354305004</c:v>
                </c:pt>
                <c:pt idx="14">
                  <c:v>5.3182096275165938</c:v>
                </c:pt>
                <c:pt idx="15">
                  <c:v>4.2005400656755487</c:v>
                </c:pt>
                <c:pt idx="16">
                  <c:v>10.66923850551564</c:v>
                </c:pt>
                <c:pt idx="17">
                  <c:v>13.642193451044632</c:v>
                </c:pt>
                <c:pt idx="18">
                  <c:v>16.110956949152214</c:v>
                </c:pt>
                <c:pt idx="19">
                  <c:v>18.724352307674987</c:v>
                </c:pt>
                <c:pt idx="20">
                  <c:v>17.539249757700382</c:v>
                </c:pt>
                <c:pt idx="21">
                  <c:v>21.245051516238785</c:v>
                </c:pt>
                <c:pt idx="22">
                  <c:v>14.984745746894889</c:v>
                </c:pt>
                <c:pt idx="23">
                  <c:v>19.36</c:v>
                </c:pt>
                <c:pt idx="24">
                  <c:v>20.830419124890579</c:v>
                </c:pt>
                <c:pt idx="25">
                  <c:v>17.494685798480187</c:v>
                </c:pt>
                <c:pt idx="26">
                  <c:v>18.384251359331127</c:v>
                </c:pt>
                <c:pt idx="27">
                  <c:v>20.041417669379143</c:v>
                </c:pt>
                <c:pt idx="28">
                  <c:v>7.2136081545371642</c:v>
                </c:pt>
                <c:pt idx="29">
                  <c:v>4.4586812075600539</c:v>
                </c:pt>
                <c:pt idx="30">
                  <c:v>6.0602977949732848</c:v>
                </c:pt>
                <c:pt idx="31">
                  <c:v>5.9165856476470546</c:v>
                </c:pt>
                <c:pt idx="32">
                  <c:v>5.6304001451964849</c:v>
                </c:pt>
                <c:pt idx="33">
                  <c:v>6.6237610575697401</c:v>
                </c:pt>
                <c:pt idx="34">
                  <c:v>7.0818588768158985</c:v>
                </c:pt>
                <c:pt idx="35">
                  <c:v>5.9376940919213306</c:v>
                </c:pt>
                <c:pt idx="36">
                  <c:v>6.0491922451206337</c:v>
                </c:pt>
              </c:numCache>
            </c:numRef>
          </c:val>
        </c:ser>
        <c:ser>
          <c:idx val="6"/>
          <c:order val="5"/>
          <c:tx>
            <c:strRef>
              <c:f>Diversif!$CA$12</c:f>
              <c:strCache>
                <c:ptCount val="1"/>
                <c:pt idx="0">
                  <c:v>   Bonos de Instituciones Financieras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Diversif!$B$4:$AL$4</c:f>
              <c:numCache>
                <c:formatCode>mmm\-yy</c:formatCode>
                <c:ptCount val="37"/>
                <c:pt idx="0">
                  <c:v>29921</c:v>
                </c:pt>
                <c:pt idx="1">
                  <c:v>30286</c:v>
                </c:pt>
                <c:pt idx="2">
                  <c:v>30651</c:v>
                </c:pt>
                <c:pt idx="3">
                  <c:v>31017</c:v>
                </c:pt>
                <c:pt idx="4">
                  <c:v>31382</c:v>
                </c:pt>
                <c:pt idx="5">
                  <c:v>31747</c:v>
                </c:pt>
                <c:pt idx="6">
                  <c:v>32112</c:v>
                </c:pt>
                <c:pt idx="7">
                  <c:v>32478</c:v>
                </c:pt>
                <c:pt idx="8">
                  <c:v>32843</c:v>
                </c:pt>
                <c:pt idx="9">
                  <c:v>33208</c:v>
                </c:pt>
                <c:pt idx="10">
                  <c:v>33573</c:v>
                </c:pt>
                <c:pt idx="11">
                  <c:v>33939</c:v>
                </c:pt>
                <c:pt idx="12">
                  <c:v>34304</c:v>
                </c:pt>
                <c:pt idx="13">
                  <c:v>34669</c:v>
                </c:pt>
                <c:pt idx="14">
                  <c:v>35034</c:v>
                </c:pt>
                <c:pt idx="15">
                  <c:v>35400</c:v>
                </c:pt>
                <c:pt idx="16">
                  <c:v>35765</c:v>
                </c:pt>
                <c:pt idx="17">
                  <c:v>36130</c:v>
                </c:pt>
                <c:pt idx="18">
                  <c:v>36495</c:v>
                </c:pt>
                <c:pt idx="19">
                  <c:v>36861</c:v>
                </c:pt>
                <c:pt idx="20">
                  <c:v>37226</c:v>
                </c:pt>
                <c:pt idx="21">
                  <c:v>37591</c:v>
                </c:pt>
                <c:pt idx="22">
                  <c:v>37956</c:v>
                </c:pt>
                <c:pt idx="23">
                  <c:v>38322</c:v>
                </c:pt>
                <c:pt idx="24">
                  <c:v>38687</c:v>
                </c:pt>
                <c:pt idx="25">
                  <c:v>39052</c:v>
                </c:pt>
                <c:pt idx="26">
                  <c:v>39417</c:v>
                </c:pt>
                <c:pt idx="27">
                  <c:v>39783</c:v>
                </c:pt>
                <c:pt idx="28">
                  <c:v>40148</c:v>
                </c:pt>
                <c:pt idx="29">
                  <c:v>40513</c:v>
                </c:pt>
                <c:pt idx="30">
                  <c:v>40878</c:v>
                </c:pt>
                <c:pt idx="31">
                  <c:v>41244</c:v>
                </c:pt>
                <c:pt idx="32">
                  <c:v>41609</c:v>
                </c:pt>
                <c:pt idx="33">
                  <c:v>41974</c:v>
                </c:pt>
                <c:pt idx="34">
                  <c:v>42339</c:v>
                </c:pt>
                <c:pt idx="35">
                  <c:v>42705</c:v>
                </c:pt>
                <c:pt idx="36">
                  <c:v>43070</c:v>
                </c:pt>
              </c:numCache>
            </c:numRef>
          </c:cat>
          <c:val>
            <c:numRef>
              <c:f>Diversif!$CD$12:$DN$12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0.59796249815443681</c:v>
                </c:pt>
                <c:pt idx="4">
                  <c:v>0.40918583326560681</c:v>
                </c:pt>
                <c:pt idx="5">
                  <c:v>0.27211448146306427</c:v>
                </c:pt>
                <c:pt idx="6">
                  <c:v>0.68155591511952751</c:v>
                </c:pt>
                <c:pt idx="7">
                  <c:v>0.96453070383490958</c:v>
                </c:pt>
                <c:pt idx="8">
                  <c:v>0.69754010743256256</c:v>
                </c:pt>
                <c:pt idx="9">
                  <c:v>1.0500108825528247</c:v>
                </c:pt>
                <c:pt idx="10">
                  <c:v>1.5390602269933118</c:v>
                </c:pt>
                <c:pt idx="11">
                  <c:v>1.5851478327585937</c:v>
                </c:pt>
                <c:pt idx="12">
                  <c:v>1.3399688327831205</c:v>
                </c:pt>
                <c:pt idx="13">
                  <c:v>1.5390999261000522</c:v>
                </c:pt>
                <c:pt idx="14">
                  <c:v>1.3112076091419393</c:v>
                </c:pt>
                <c:pt idx="15">
                  <c:v>1.5774189504822478</c:v>
                </c:pt>
                <c:pt idx="16">
                  <c:v>1.7318686409517774</c:v>
                </c:pt>
                <c:pt idx="17">
                  <c:v>1.452238323004575</c:v>
                </c:pt>
                <c:pt idx="18">
                  <c:v>2.0210997989625774</c:v>
                </c:pt>
                <c:pt idx="19">
                  <c:v>2.0246274466810696</c:v>
                </c:pt>
                <c:pt idx="20">
                  <c:v>2.0496236024671344</c:v>
                </c:pt>
                <c:pt idx="21">
                  <c:v>1.8397957078319671</c:v>
                </c:pt>
                <c:pt idx="22">
                  <c:v>1.3408556643607428</c:v>
                </c:pt>
                <c:pt idx="23">
                  <c:v>0.99</c:v>
                </c:pt>
                <c:pt idx="24">
                  <c:v>2.1164644091835001</c:v>
                </c:pt>
                <c:pt idx="25">
                  <c:v>4.3027309510576872</c:v>
                </c:pt>
                <c:pt idx="26">
                  <c:v>7.228849561659926</c:v>
                </c:pt>
                <c:pt idx="27">
                  <c:v>9.3717136893897148</c:v>
                </c:pt>
                <c:pt idx="28">
                  <c:v>8.3868781501905953</c:v>
                </c:pt>
                <c:pt idx="29">
                  <c:v>7.6314923387305154</c:v>
                </c:pt>
                <c:pt idx="30">
                  <c:v>9.3392532948116749</c:v>
                </c:pt>
                <c:pt idx="31">
                  <c:v>9.9392198759712294</c:v>
                </c:pt>
                <c:pt idx="32">
                  <c:v>10.158013825105623</c:v>
                </c:pt>
                <c:pt idx="33">
                  <c:v>9.7206127470872552</c:v>
                </c:pt>
                <c:pt idx="34">
                  <c:v>9.5931302732834123</c:v>
                </c:pt>
                <c:pt idx="35">
                  <c:v>12.95264295663644</c:v>
                </c:pt>
                <c:pt idx="36">
                  <c:v>13.679059822602257</c:v>
                </c:pt>
              </c:numCache>
            </c:numRef>
          </c:val>
        </c:ser>
        <c:ser>
          <c:idx val="7"/>
          <c:order val="6"/>
          <c:tx>
            <c:strRef>
              <c:f>Diversif!$CA$13</c:f>
              <c:strCache>
                <c:ptCount val="1"/>
                <c:pt idx="0">
                  <c:v>   Acciones de Instituciones Financieras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Diversif!$B$4:$AL$4</c:f>
              <c:numCache>
                <c:formatCode>mmm\-yy</c:formatCode>
                <c:ptCount val="37"/>
                <c:pt idx="0">
                  <c:v>29921</c:v>
                </c:pt>
                <c:pt idx="1">
                  <c:v>30286</c:v>
                </c:pt>
                <c:pt idx="2">
                  <c:v>30651</c:v>
                </c:pt>
                <c:pt idx="3">
                  <c:v>31017</c:v>
                </c:pt>
                <c:pt idx="4">
                  <c:v>31382</c:v>
                </c:pt>
                <c:pt idx="5">
                  <c:v>31747</c:v>
                </c:pt>
                <c:pt idx="6">
                  <c:v>32112</c:v>
                </c:pt>
                <c:pt idx="7">
                  <c:v>32478</c:v>
                </c:pt>
                <c:pt idx="8">
                  <c:v>32843</c:v>
                </c:pt>
                <c:pt idx="9">
                  <c:v>33208</c:v>
                </c:pt>
                <c:pt idx="10">
                  <c:v>33573</c:v>
                </c:pt>
                <c:pt idx="11">
                  <c:v>33939</c:v>
                </c:pt>
                <c:pt idx="12">
                  <c:v>34304</c:v>
                </c:pt>
                <c:pt idx="13">
                  <c:v>34669</c:v>
                </c:pt>
                <c:pt idx="14">
                  <c:v>35034</c:v>
                </c:pt>
                <c:pt idx="15">
                  <c:v>35400</c:v>
                </c:pt>
                <c:pt idx="16">
                  <c:v>35765</c:v>
                </c:pt>
                <c:pt idx="17">
                  <c:v>36130</c:v>
                </c:pt>
                <c:pt idx="18">
                  <c:v>36495</c:v>
                </c:pt>
                <c:pt idx="19">
                  <c:v>36861</c:v>
                </c:pt>
                <c:pt idx="20">
                  <c:v>37226</c:v>
                </c:pt>
                <c:pt idx="21">
                  <c:v>37591</c:v>
                </c:pt>
                <c:pt idx="22">
                  <c:v>37956</c:v>
                </c:pt>
                <c:pt idx="23">
                  <c:v>38322</c:v>
                </c:pt>
                <c:pt idx="24">
                  <c:v>38687</c:v>
                </c:pt>
                <c:pt idx="25">
                  <c:v>39052</c:v>
                </c:pt>
                <c:pt idx="26">
                  <c:v>39417</c:v>
                </c:pt>
                <c:pt idx="27">
                  <c:v>39783</c:v>
                </c:pt>
                <c:pt idx="28">
                  <c:v>40148</c:v>
                </c:pt>
                <c:pt idx="29">
                  <c:v>40513</c:v>
                </c:pt>
                <c:pt idx="30">
                  <c:v>40878</c:v>
                </c:pt>
                <c:pt idx="31">
                  <c:v>41244</c:v>
                </c:pt>
                <c:pt idx="32">
                  <c:v>41609</c:v>
                </c:pt>
                <c:pt idx="33">
                  <c:v>41974</c:v>
                </c:pt>
                <c:pt idx="34">
                  <c:v>42339</c:v>
                </c:pt>
                <c:pt idx="35">
                  <c:v>42705</c:v>
                </c:pt>
                <c:pt idx="36">
                  <c:v>43070</c:v>
                </c:pt>
              </c:numCache>
            </c:numRef>
          </c:cat>
          <c:val>
            <c:numRef>
              <c:f>Diversif!$CD$13:$DN$13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9.538052759087523E-2</c:v>
                </c:pt>
                <c:pt idx="13">
                  <c:v>0.10160549579688735</c:v>
                </c:pt>
                <c:pt idx="14">
                  <c:v>0.68713015267606847</c:v>
                </c:pt>
                <c:pt idx="15">
                  <c:v>0.92028170985857838</c:v>
                </c:pt>
                <c:pt idx="16">
                  <c:v>0.78134613482220028</c:v>
                </c:pt>
                <c:pt idx="17">
                  <c:v>0.37965443081541805</c:v>
                </c:pt>
                <c:pt idx="18">
                  <c:v>0.51565693850477612</c:v>
                </c:pt>
                <c:pt idx="19">
                  <c:v>0.51138144505594751</c:v>
                </c:pt>
                <c:pt idx="20">
                  <c:v>0.65074518945187154</c:v>
                </c:pt>
                <c:pt idx="21">
                  <c:v>0.85294352416863639</c:v>
                </c:pt>
                <c:pt idx="22">
                  <c:v>0.98721890558529668</c:v>
                </c:pt>
                <c:pt idx="23">
                  <c:v>1.04</c:v>
                </c:pt>
                <c:pt idx="24">
                  <c:v>0.82619038873154527</c:v>
                </c:pt>
                <c:pt idx="25">
                  <c:v>0.83475943155562438</c:v>
                </c:pt>
                <c:pt idx="26">
                  <c:v>0.67601260230412685</c:v>
                </c:pt>
                <c:pt idx="27">
                  <c:v>0.43484505010506597</c:v>
                </c:pt>
                <c:pt idx="28">
                  <c:v>0.40820795287270117</c:v>
                </c:pt>
                <c:pt idx="29">
                  <c:v>0.60246689582081936</c:v>
                </c:pt>
                <c:pt idx="30">
                  <c:v>0.98279510706802908</c:v>
                </c:pt>
                <c:pt idx="31">
                  <c:v>0.90857947979461795</c:v>
                </c:pt>
                <c:pt idx="32">
                  <c:v>0.73038506443632978</c:v>
                </c:pt>
                <c:pt idx="33">
                  <c:v>0.74337535317746384</c:v>
                </c:pt>
                <c:pt idx="34">
                  <c:v>0.67693310979678378</c:v>
                </c:pt>
                <c:pt idx="35">
                  <c:v>0.80451172545519756</c:v>
                </c:pt>
                <c:pt idx="36">
                  <c:v>1.029656935530199</c:v>
                </c:pt>
              </c:numCache>
            </c:numRef>
          </c:val>
        </c:ser>
        <c:ser>
          <c:idx val="8"/>
          <c:order val="7"/>
          <c:tx>
            <c:strRef>
              <c:f>Diversif!$CA$14</c:f>
              <c:strCache>
                <c:ptCount val="1"/>
                <c:pt idx="0">
                  <c:v>   Forwards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Diversif!$B$4:$AL$4</c:f>
              <c:numCache>
                <c:formatCode>mmm\-yy</c:formatCode>
                <c:ptCount val="37"/>
                <c:pt idx="0">
                  <c:v>29921</c:v>
                </c:pt>
                <c:pt idx="1">
                  <c:v>30286</c:v>
                </c:pt>
                <c:pt idx="2">
                  <c:v>30651</c:v>
                </c:pt>
                <c:pt idx="3">
                  <c:v>31017</c:v>
                </c:pt>
                <c:pt idx="4">
                  <c:v>31382</c:v>
                </c:pt>
                <c:pt idx="5">
                  <c:v>31747</c:v>
                </c:pt>
                <c:pt idx="6">
                  <c:v>32112</c:v>
                </c:pt>
                <c:pt idx="7">
                  <c:v>32478</c:v>
                </c:pt>
                <c:pt idx="8">
                  <c:v>32843</c:v>
                </c:pt>
                <c:pt idx="9">
                  <c:v>33208</c:v>
                </c:pt>
                <c:pt idx="10">
                  <c:v>33573</c:v>
                </c:pt>
                <c:pt idx="11">
                  <c:v>33939</c:v>
                </c:pt>
                <c:pt idx="12">
                  <c:v>34304</c:v>
                </c:pt>
                <c:pt idx="13">
                  <c:v>34669</c:v>
                </c:pt>
                <c:pt idx="14">
                  <c:v>35034</c:v>
                </c:pt>
                <c:pt idx="15">
                  <c:v>35400</c:v>
                </c:pt>
                <c:pt idx="16">
                  <c:v>35765</c:v>
                </c:pt>
                <c:pt idx="17">
                  <c:v>36130</c:v>
                </c:pt>
                <c:pt idx="18">
                  <c:v>36495</c:v>
                </c:pt>
                <c:pt idx="19">
                  <c:v>36861</c:v>
                </c:pt>
                <c:pt idx="20">
                  <c:v>37226</c:v>
                </c:pt>
                <c:pt idx="21">
                  <c:v>37591</c:v>
                </c:pt>
                <c:pt idx="22">
                  <c:v>37956</c:v>
                </c:pt>
                <c:pt idx="23">
                  <c:v>38322</c:v>
                </c:pt>
                <c:pt idx="24">
                  <c:v>38687</c:v>
                </c:pt>
                <c:pt idx="25">
                  <c:v>39052</c:v>
                </c:pt>
                <c:pt idx="26">
                  <c:v>39417</c:v>
                </c:pt>
                <c:pt idx="27">
                  <c:v>39783</c:v>
                </c:pt>
                <c:pt idx="28">
                  <c:v>40148</c:v>
                </c:pt>
                <c:pt idx="29">
                  <c:v>40513</c:v>
                </c:pt>
                <c:pt idx="30">
                  <c:v>40878</c:v>
                </c:pt>
                <c:pt idx="31">
                  <c:v>41244</c:v>
                </c:pt>
                <c:pt idx="32">
                  <c:v>41609</c:v>
                </c:pt>
                <c:pt idx="33">
                  <c:v>41974</c:v>
                </c:pt>
                <c:pt idx="34">
                  <c:v>42339</c:v>
                </c:pt>
                <c:pt idx="35">
                  <c:v>42705</c:v>
                </c:pt>
                <c:pt idx="36">
                  <c:v>43070</c:v>
                </c:pt>
              </c:numCache>
            </c:numRef>
          </c:cat>
          <c:val>
            <c:numRef>
              <c:f>Diversif!$CD$14:$DN$14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-2.4089749571429498E-4</c:v>
                </c:pt>
                <c:pt idx="16">
                  <c:v>-1.7905296518106802E-2</c:v>
                </c:pt>
                <c:pt idx="17">
                  <c:v>-2.4583170798992054E-2</c:v>
                </c:pt>
                <c:pt idx="18">
                  <c:v>-4.2751662103144523E-2</c:v>
                </c:pt>
                <c:pt idx="19">
                  <c:v>6.308939129620425E-3</c:v>
                </c:pt>
                <c:pt idx="20">
                  <c:v>-7.1455409221688693E-2</c:v>
                </c:pt>
                <c:pt idx="21">
                  <c:v>-3.2845171307691309E-2</c:v>
                </c:pt>
                <c:pt idx="22">
                  <c:v>1.128420656736425</c:v>
                </c:pt>
                <c:pt idx="23">
                  <c:v>1.39</c:v>
                </c:pt>
                <c:pt idx="24">
                  <c:v>1.0108998026070815</c:v>
                </c:pt>
                <c:pt idx="25">
                  <c:v>6.9852770935862722E-3</c:v>
                </c:pt>
                <c:pt idx="26">
                  <c:v>0.42041723550319465</c:v>
                </c:pt>
                <c:pt idx="27">
                  <c:v>-3.3424750735202409</c:v>
                </c:pt>
                <c:pt idx="28">
                  <c:v>0.78214156515919453</c:v>
                </c:pt>
                <c:pt idx="29">
                  <c:v>0.72924149636103652</c:v>
                </c:pt>
                <c:pt idx="30">
                  <c:v>-0.36727837440253508</c:v>
                </c:pt>
                <c:pt idx="31">
                  <c:v>8.5310646012342631E-2</c:v>
                </c:pt>
                <c:pt idx="32">
                  <c:v>-6.4234313371903606E-2</c:v>
                </c:pt>
                <c:pt idx="33">
                  <c:v>-0.14687714137069363</c:v>
                </c:pt>
                <c:pt idx="34">
                  <c:v>-6.7534405228222322E-2</c:v>
                </c:pt>
                <c:pt idx="35">
                  <c:v>4.7629153241885047E-2</c:v>
                </c:pt>
                <c:pt idx="36">
                  <c:v>0.2537553348247012</c:v>
                </c:pt>
              </c:numCache>
            </c:numRef>
          </c:val>
        </c:ser>
        <c:ser>
          <c:idx val="9"/>
          <c:order val="8"/>
          <c:tx>
            <c:strRef>
              <c:f>Diversif!$CA$15</c:f>
              <c:strCache>
                <c:ptCount val="1"/>
                <c:pt idx="0">
                  <c:v>   Acciones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Diversif!$B$4:$AL$4</c:f>
              <c:numCache>
                <c:formatCode>mmm\-yy</c:formatCode>
                <c:ptCount val="37"/>
                <c:pt idx="0">
                  <c:v>29921</c:v>
                </c:pt>
                <c:pt idx="1">
                  <c:v>30286</c:v>
                </c:pt>
                <c:pt idx="2">
                  <c:v>30651</c:v>
                </c:pt>
                <c:pt idx="3">
                  <c:v>31017</c:v>
                </c:pt>
                <c:pt idx="4">
                  <c:v>31382</c:v>
                </c:pt>
                <c:pt idx="5">
                  <c:v>31747</c:v>
                </c:pt>
                <c:pt idx="6">
                  <c:v>32112</c:v>
                </c:pt>
                <c:pt idx="7">
                  <c:v>32478</c:v>
                </c:pt>
                <c:pt idx="8">
                  <c:v>32843</c:v>
                </c:pt>
                <c:pt idx="9">
                  <c:v>33208</c:v>
                </c:pt>
                <c:pt idx="10">
                  <c:v>33573</c:v>
                </c:pt>
                <c:pt idx="11">
                  <c:v>33939</c:v>
                </c:pt>
                <c:pt idx="12">
                  <c:v>34304</c:v>
                </c:pt>
                <c:pt idx="13">
                  <c:v>34669</c:v>
                </c:pt>
                <c:pt idx="14">
                  <c:v>35034</c:v>
                </c:pt>
                <c:pt idx="15">
                  <c:v>35400</c:v>
                </c:pt>
                <c:pt idx="16">
                  <c:v>35765</c:v>
                </c:pt>
                <c:pt idx="17">
                  <c:v>36130</c:v>
                </c:pt>
                <c:pt idx="18">
                  <c:v>36495</c:v>
                </c:pt>
                <c:pt idx="19">
                  <c:v>36861</c:v>
                </c:pt>
                <c:pt idx="20">
                  <c:v>37226</c:v>
                </c:pt>
                <c:pt idx="21">
                  <c:v>37591</c:v>
                </c:pt>
                <c:pt idx="22">
                  <c:v>37956</c:v>
                </c:pt>
                <c:pt idx="23">
                  <c:v>38322</c:v>
                </c:pt>
                <c:pt idx="24">
                  <c:v>38687</c:v>
                </c:pt>
                <c:pt idx="25">
                  <c:v>39052</c:v>
                </c:pt>
                <c:pt idx="26">
                  <c:v>39417</c:v>
                </c:pt>
                <c:pt idx="27">
                  <c:v>39783</c:v>
                </c:pt>
                <c:pt idx="28">
                  <c:v>40148</c:v>
                </c:pt>
                <c:pt idx="29">
                  <c:v>40513</c:v>
                </c:pt>
                <c:pt idx="30">
                  <c:v>40878</c:v>
                </c:pt>
                <c:pt idx="31">
                  <c:v>41244</c:v>
                </c:pt>
                <c:pt idx="32">
                  <c:v>41609</c:v>
                </c:pt>
                <c:pt idx="33">
                  <c:v>41974</c:v>
                </c:pt>
                <c:pt idx="34">
                  <c:v>42339</c:v>
                </c:pt>
                <c:pt idx="35">
                  <c:v>42705</c:v>
                </c:pt>
                <c:pt idx="36">
                  <c:v>43070</c:v>
                </c:pt>
              </c:numCache>
            </c:numRef>
          </c:cat>
          <c:val>
            <c:numRef>
              <c:f>Diversif!$CD$15:$CZ$15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9.5406023300271033E-3</c:v>
                </c:pt>
                <c:pt idx="5">
                  <c:v>3.7520489161463799</c:v>
                </c:pt>
                <c:pt idx="6">
                  <c:v>6.221556719497821</c:v>
                </c:pt>
                <c:pt idx="7">
                  <c:v>8.0796968585747457</c:v>
                </c:pt>
                <c:pt idx="8">
                  <c:v>10.103994301025411</c:v>
                </c:pt>
                <c:pt idx="9">
                  <c:v>11.293868902994257</c:v>
                </c:pt>
                <c:pt idx="10">
                  <c:v>23.809071378035501</c:v>
                </c:pt>
                <c:pt idx="11">
                  <c:v>24.008145909475409</c:v>
                </c:pt>
                <c:pt idx="12">
                  <c:v>31.76548989510087</c:v>
                </c:pt>
                <c:pt idx="13">
                  <c:v>32.067424843190921</c:v>
                </c:pt>
                <c:pt idx="14">
                  <c:v>29.374540691584937</c:v>
                </c:pt>
                <c:pt idx="15">
                  <c:v>25.081059783901786</c:v>
                </c:pt>
                <c:pt idx="16">
                  <c:v>22.621010983497467</c:v>
                </c:pt>
                <c:pt idx="17">
                  <c:v>14.525670691537874</c:v>
                </c:pt>
                <c:pt idx="18">
                  <c:v>11.889540727073815</c:v>
                </c:pt>
                <c:pt idx="19">
                  <c:v>11.104319280762153</c:v>
                </c:pt>
                <c:pt idx="20">
                  <c:v>9.948215755892047</c:v>
                </c:pt>
                <c:pt idx="21">
                  <c:v>9.0379052253742103</c:v>
                </c:pt>
                <c:pt idx="22">
                  <c:v>13.554957854290642</c:v>
                </c:pt>
              </c:numCache>
            </c:numRef>
          </c:val>
        </c:ser>
        <c:ser>
          <c:idx val="10"/>
          <c:order val="9"/>
          <c:tx>
            <c:strRef>
              <c:f>Diversif!$CA$16</c:f>
              <c:strCache>
                <c:ptCount val="1"/>
                <c:pt idx="0">
                  <c:v>   Bonos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Diversif!$B$4:$AL$4</c:f>
              <c:numCache>
                <c:formatCode>mmm\-yy</c:formatCode>
                <c:ptCount val="37"/>
                <c:pt idx="0">
                  <c:v>29921</c:v>
                </c:pt>
                <c:pt idx="1">
                  <c:v>30286</c:v>
                </c:pt>
                <c:pt idx="2">
                  <c:v>30651</c:v>
                </c:pt>
                <c:pt idx="3">
                  <c:v>31017</c:v>
                </c:pt>
                <c:pt idx="4">
                  <c:v>31382</c:v>
                </c:pt>
                <c:pt idx="5">
                  <c:v>31747</c:v>
                </c:pt>
                <c:pt idx="6">
                  <c:v>32112</c:v>
                </c:pt>
                <c:pt idx="7">
                  <c:v>32478</c:v>
                </c:pt>
                <c:pt idx="8">
                  <c:v>32843</c:v>
                </c:pt>
                <c:pt idx="9">
                  <c:v>33208</c:v>
                </c:pt>
                <c:pt idx="10">
                  <c:v>33573</c:v>
                </c:pt>
                <c:pt idx="11">
                  <c:v>33939</c:v>
                </c:pt>
                <c:pt idx="12">
                  <c:v>34304</c:v>
                </c:pt>
                <c:pt idx="13">
                  <c:v>34669</c:v>
                </c:pt>
                <c:pt idx="14">
                  <c:v>35034</c:v>
                </c:pt>
                <c:pt idx="15">
                  <c:v>35400</c:v>
                </c:pt>
                <c:pt idx="16">
                  <c:v>35765</c:v>
                </c:pt>
                <c:pt idx="17">
                  <c:v>36130</c:v>
                </c:pt>
                <c:pt idx="18">
                  <c:v>36495</c:v>
                </c:pt>
                <c:pt idx="19">
                  <c:v>36861</c:v>
                </c:pt>
                <c:pt idx="20">
                  <c:v>37226</c:v>
                </c:pt>
                <c:pt idx="21">
                  <c:v>37591</c:v>
                </c:pt>
                <c:pt idx="22">
                  <c:v>37956</c:v>
                </c:pt>
                <c:pt idx="23">
                  <c:v>38322</c:v>
                </c:pt>
                <c:pt idx="24">
                  <c:v>38687</c:v>
                </c:pt>
                <c:pt idx="25">
                  <c:v>39052</c:v>
                </c:pt>
                <c:pt idx="26">
                  <c:v>39417</c:v>
                </c:pt>
                <c:pt idx="27">
                  <c:v>39783</c:v>
                </c:pt>
                <c:pt idx="28">
                  <c:v>40148</c:v>
                </c:pt>
                <c:pt idx="29">
                  <c:v>40513</c:v>
                </c:pt>
                <c:pt idx="30">
                  <c:v>40878</c:v>
                </c:pt>
                <c:pt idx="31">
                  <c:v>41244</c:v>
                </c:pt>
                <c:pt idx="32">
                  <c:v>41609</c:v>
                </c:pt>
                <c:pt idx="33">
                  <c:v>41974</c:v>
                </c:pt>
                <c:pt idx="34">
                  <c:v>42339</c:v>
                </c:pt>
                <c:pt idx="35">
                  <c:v>42705</c:v>
                </c:pt>
                <c:pt idx="36">
                  <c:v>43070</c:v>
                </c:pt>
              </c:numCache>
            </c:numRef>
          </c:cat>
          <c:val>
            <c:numRef>
              <c:f>Diversif!$CD$16:$DN$16</c:f>
              <c:numCache>
                <c:formatCode>General</c:formatCode>
                <c:ptCount val="37"/>
                <c:pt idx="0">
                  <c:v>0.58530781412423405</c:v>
                </c:pt>
                <c:pt idx="1">
                  <c:v>0.60508717156971914</c:v>
                </c:pt>
                <c:pt idx="2">
                  <c:v>2.1665416538552686</c:v>
                </c:pt>
                <c:pt idx="3">
                  <c:v>1.8055760618140657</c:v>
                </c:pt>
                <c:pt idx="4">
                  <c:v>1.0975226235949698</c:v>
                </c:pt>
                <c:pt idx="5">
                  <c:v>0.83683260585299368</c:v>
                </c:pt>
                <c:pt idx="6">
                  <c:v>2.600926272541928</c:v>
                </c:pt>
                <c:pt idx="7">
                  <c:v>6.4096827623639028</c:v>
                </c:pt>
                <c:pt idx="8">
                  <c:v>9.0863737727316654</c:v>
                </c:pt>
                <c:pt idx="9">
                  <c:v>11.136182933492055</c:v>
                </c:pt>
                <c:pt idx="10">
                  <c:v>11.093924390535479</c:v>
                </c:pt>
                <c:pt idx="11">
                  <c:v>9.5779770349005595</c:v>
                </c:pt>
                <c:pt idx="12">
                  <c:v>7.2551637805723921</c:v>
                </c:pt>
                <c:pt idx="13">
                  <c:v>6.3000793089821165</c:v>
                </c:pt>
                <c:pt idx="14">
                  <c:v>5.2458403882189213</c:v>
                </c:pt>
                <c:pt idx="15">
                  <c:v>4.6669534484223378</c:v>
                </c:pt>
                <c:pt idx="16">
                  <c:v>3.2810321364405044</c:v>
                </c:pt>
                <c:pt idx="17">
                  <c:v>3.7673800322401356</c:v>
                </c:pt>
                <c:pt idx="18">
                  <c:v>3.7861265268346167</c:v>
                </c:pt>
                <c:pt idx="19">
                  <c:v>4.0360114985820967</c:v>
                </c:pt>
                <c:pt idx="20">
                  <c:v>6.1595462084752279</c:v>
                </c:pt>
                <c:pt idx="21">
                  <c:v>7.1369349931774586</c:v>
                </c:pt>
                <c:pt idx="22">
                  <c:v>7.6586897442979769</c:v>
                </c:pt>
                <c:pt idx="23">
                  <c:v>6.84</c:v>
                </c:pt>
                <c:pt idx="24">
                  <c:v>6.6237715532250752</c:v>
                </c:pt>
                <c:pt idx="25">
                  <c:v>7.8386853068159601</c:v>
                </c:pt>
                <c:pt idx="26">
                  <c:v>7.945170174708621</c:v>
                </c:pt>
                <c:pt idx="27">
                  <c:v>10.748994859829342</c:v>
                </c:pt>
                <c:pt idx="28">
                  <c:v>11.134296655037684</c:v>
                </c:pt>
                <c:pt idx="29">
                  <c:v>9.6319007867968516</c:v>
                </c:pt>
                <c:pt idx="30">
                  <c:v>9.4429873319484301</c:v>
                </c:pt>
                <c:pt idx="31">
                  <c:v>8.0360133842577408</c:v>
                </c:pt>
                <c:pt idx="32">
                  <c:v>7.7501207137130779</c:v>
                </c:pt>
                <c:pt idx="33">
                  <c:v>7.2642393463481998</c:v>
                </c:pt>
                <c:pt idx="34">
                  <c:v>6.4481671914059797</c:v>
                </c:pt>
                <c:pt idx="35">
                  <c:v>6.5646243649128797</c:v>
                </c:pt>
                <c:pt idx="36">
                  <c:v>6.1034624874949648</c:v>
                </c:pt>
              </c:numCache>
            </c:numRef>
          </c:val>
        </c:ser>
        <c:ser>
          <c:idx val="11"/>
          <c:order val="10"/>
          <c:tx>
            <c:strRef>
              <c:f>Diversif!$CA$17</c:f>
              <c:strCache>
                <c:ptCount val="1"/>
                <c:pt idx="0">
                  <c:v>   Cuotas de Fondos de Inversión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Diversif!$B$4:$AL$4</c:f>
              <c:numCache>
                <c:formatCode>mmm\-yy</c:formatCode>
                <c:ptCount val="37"/>
                <c:pt idx="0">
                  <c:v>29921</c:v>
                </c:pt>
                <c:pt idx="1">
                  <c:v>30286</c:v>
                </c:pt>
                <c:pt idx="2">
                  <c:v>30651</c:v>
                </c:pt>
                <c:pt idx="3">
                  <c:v>31017</c:v>
                </c:pt>
                <c:pt idx="4">
                  <c:v>31382</c:v>
                </c:pt>
                <c:pt idx="5">
                  <c:v>31747</c:v>
                </c:pt>
                <c:pt idx="6">
                  <c:v>32112</c:v>
                </c:pt>
                <c:pt idx="7">
                  <c:v>32478</c:v>
                </c:pt>
                <c:pt idx="8">
                  <c:v>32843</c:v>
                </c:pt>
                <c:pt idx="9">
                  <c:v>33208</c:v>
                </c:pt>
                <c:pt idx="10">
                  <c:v>33573</c:v>
                </c:pt>
                <c:pt idx="11">
                  <c:v>33939</c:v>
                </c:pt>
                <c:pt idx="12">
                  <c:v>34304</c:v>
                </c:pt>
                <c:pt idx="13">
                  <c:v>34669</c:v>
                </c:pt>
                <c:pt idx="14">
                  <c:v>35034</c:v>
                </c:pt>
                <c:pt idx="15">
                  <c:v>35400</c:v>
                </c:pt>
                <c:pt idx="16">
                  <c:v>35765</c:v>
                </c:pt>
                <c:pt idx="17">
                  <c:v>36130</c:v>
                </c:pt>
                <c:pt idx="18">
                  <c:v>36495</c:v>
                </c:pt>
                <c:pt idx="19">
                  <c:v>36861</c:v>
                </c:pt>
                <c:pt idx="20">
                  <c:v>37226</c:v>
                </c:pt>
                <c:pt idx="21">
                  <c:v>37591</c:v>
                </c:pt>
                <c:pt idx="22">
                  <c:v>37956</c:v>
                </c:pt>
                <c:pt idx="23">
                  <c:v>38322</c:v>
                </c:pt>
                <c:pt idx="24">
                  <c:v>38687</c:v>
                </c:pt>
                <c:pt idx="25">
                  <c:v>39052</c:v>
                </c:pt>
                <c:pt idx="26">
                  <c:v>39417</c:v>
                </c:pt>
                <c:pt idx="27">
                  <c:v>39783</c:v>
                </c:pt>
                <c:pt idx="28">
                  <c:v>40148</c:v>
                </c:pt>
                <c:pt idx="29">
                  <c:v>40513</c:v>
                </c:pt>
                <c:pt idx="30">
                  <c:v>40878</c:v>
                </c:pt>
                <c:pt idx="31">
                  <c:v>41244</c:v>
                </c:pt>
                <c:pt idx="32">
                  <c:v>41609</c:v>
                </c:pt>
                <c:pt idx="33">
                  <c:v>41974</c:v>
                </c:pt>
                <c:pt idx="34">
                  <c:v>42339</c:v>
                </c:pt>
                <c:pt idx="35">
                  <c:v>42705</c:v>
                </c:pt>
                <c:pt idx="36">
                  <c:v>43070</c:v>
                </c:pt>
              </c:numCache>
            </c:numRef>
          </c:cat>
          <c:val>
            <c:numRef>
              <c:f>Diversif!$CD$17:$DN$17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3.9039420262054911E-2</c:v>
                </c:pt>
                <c:pt idx="11">
                  <c:v>0.17464264749523847</c:v>
                </c:pt>
                <c:pt idx="12">
                  <c:v>0.33805304373485384</c:v>
                </c:pt>
                <c:pt idx="13">
                  <c:v>0.93931501718518717</c:v>
                </c:pt>
                <c:pt idx="14">
                  <c:v>2.5629978455543636</c:v>
                </c:pt>
                <c:pt idx="15">
                  <c:v>3.0250867641887105</c:v>
                </c:pt>
                <c:pt idx="16">
                  <c:v>3.0536392603889837</c:v>
                </c:pt>
                <c:pt idx="17">
                  <c:v>2.8754264151722966</c:v>
                </c:pt>
                <c:pt idx="18">
                  <c:v>2.5826275155878875</c:v>
                </c:pt>
                <c:pt idx="19">
                  <c:v>2.428756052160761</c:v>
                </c:pt>
                <c:pt idx="20">
                  <c:v>2.3841233644999997</c:v>
                </c:pt>
                <c:pt idx="21">
                  <c:v>2.2389682042675361</c:v>
                </c:pt>
                <c:pt idx="22">
                  <c:v>2.7331340394147299</c:v>
                </c:pt>
                <c:pt idx="23">
                  <c:v>2.66</c:v>
                </c:pt>
                <c:pt idx="24">
                  <c:v>2.5726302959541165</c:v>
                </c:pt>
                <c:pt idx="25">
                  <c:v>3.330677505884871</c:v>
                </c:pt>
                <c:pt idx="26">
                  <c:v>3.6974323731362841</c:v>
                </c:pt>
                <c:pt idx="27">
                  <c:v>2.5736380534582475</c:v>
                </c:pt>
                <c:pt idx="28">
                  <c:v>2.3844668997502292</c:v>
                </c:pt>
                <c:pt idx="29">
                  <c:v>2.6936465831593472</c:v>
                </c:pt>
                <c:pt idx="30">
                  <c:v>2.6207132272175961</c:v>
                </c:pt>
                <c:pt idx="31">
                  <c:v>2.5208325405553964</c:v>
                </c:pt>
                <c:pt idx="32">
                  <c:v>2.0933444051892427</c:v>
                </c:pt>
                <c:pt idx="33">
                  <c:v>1.871989960435342</c:v>
                </c:pt>
                <c:pt idx="34">
                  <c:v>1.5560722257274517</c:v>
                </c:pt>
                <c:pt idx="35">
                  <c:v>1.8516135278155641</c:v>
                </c:pt>
                <c:pt idx="36">
                  <c:v>2.52</c:v>
                </c:pt>
              </c:numCache>
            </c:numRef>
          </c:val>
        </c:ser>
        <c:ser>
          <c:idx val="13"/>
          <c:order val="11"/>
          <c:tx>
            <c:strRef>
              <c:f>Diversif!$CA$19</c:f>
              <c:strCache>
                <c:ptCount val="1"/>
                <c:pt idx="0">
                  <c:v>   Cuotas de Fondos Mutuos y Acciones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Diversif!$B$4:$AL$4</c:f>
              <c:numCache>
                <c:formatCode>mmm\-yy</c:formatCode>
                <c:ptCount val="37"/>
                <c:pt idx="0">
                  <c:v>29921</c:v>
                </c:pt>
                <c:pt idx="1">
                  <c:v>30286</c:v>
                </c:pt>
                <c:pt idx="2">
                  <c:v>30651</c:v>
                </c:pt>
                <c:pt idx="3">
                  <c:v>31017</c:v>
                </c:pt>
                <c:pt idx="4">
                  <c:v>31382</c:v>
                </c:pt>
                <c:pt idx="5">
                  <c:v>31747</c:v>
                </c:pt>
                <c:pt idx="6">
                  <c:v>32112</c:v>
                </c:pt>
                <c:pt idx="7">
                  <c:v>32478</c:v>
                </c:pt>
                <c:pt idx="8">
                  <c:v>32843</c:v>
                </c:pt>
                <c:pt idx="9">
                  <c:v>33208</c:v>
                </c:pt>
                <c:pt idx="10">
                  <c:v>33573</c:v>
                </c:pt>
                <c:pt idx="11">
                  <c:v>33939</c:v>
                </c:pt>
                <c:pt idx="12">
                  <c:v>34304</c:v>
                </c:pt>
                <c:pt idx="13">
                  <c:v>34669</c:v>
                </c:pt>
                <c:pt idx="14">
                  <c:v>35034</c:v>
                </c:pt>
                <c:pt idx="15">
                  <c:v>35400</c:v>
                </c:pt>
                <c:pt idx="16">
                  <c:v>35765</c:v>
                </c:pt>
                <c:pt idx="17">
                  <c:v>36130</c:v>
                </c:pt>
                <c:pt idx="18">
                  <c:v>36495</c:v>
                </c:pt>
                <c:pt idx="19">
                  <c:v>36861</c:v>
                </c:pt>
                <c:pt idx="20">
                  <c:v>37226</c:v>
                </c:pt>
                <c:pt idx="21">
                  <c:v>37591</c:v>
                </c:pt>
                <c:pt idx="22">
                  <c:v>37956</c:v>
                </c:pt>
                <c:pt idx="23">
                  <c:v>38322</c:v>
                </c:pt>
                <c:pt idx="24">
                  <c:v>38687</c:v>
                </c:pt>
                <c:pt idx="25">
                  <c:v>39052</c:v>
                </c:pt>
                <c:pt idx="26">
                  <c:v>39417</c:v>
                </c:pt>
                <c:pt idx="27">
                  <c:v>39783</c:v>
                </c:pt>
                <c:pt idx="28">
                  <c:v>40148</c:v>
                </c:pt>
                <c:pt idx="29">
                  <c:v>40513</c:v>
                </c:pt>
                <c:pt idx="30">
                  <c:v>40878</c:v>
                </c:pt>
                <c:pt idx="31">
                  <c:v>41244</c:v>
                </c:pt>
                <c:pt idx="32">
                  <c:v>41609</c:v>
                </c:pt>
                <c:pt idx="33">
                  <c:v>41974</c:v>
                </c:pt>
                <c:pt idx="34">
                  <c:v>42339</c:v>
                </c:pt>
                <c:pt idx="35">
                  <c:v>42705</c:v>
                </c:pt>
                <c:pt idx="36">
                  <c:v>43070</c:v>
                </c:pt>
              </c:numCache>
            </c:numRef>
          </c:cat>
          <c:val>
            <c:numRef>
              <c:f>Diversif!$CD$19:$DN$19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0.28307123300979337</c:v>
                </c:pt>
                <c:pt idx="16">
                  <c:v>0.85036395371263185</c:v>
                </c:pt>
                <c:pt idx="17">
                  <c:v>3.9322018110177464</c:v>
                </c:pt>
                <c:pt idx="18">
                  <c:v>8.9137887241661549</c:v>
                </c:pt>
                <c:pt idx="19">
                  <c:v>8.8585647247079891</c:v>
                </c:pt>
                <c:pt idx="20">
                  <c:v>8.6477550779850638</c:v>
                </c:pt>
                <c:pt idx="21">
                  <c:v>11.889283560534775</c:v>
                </c:pt>
                <c:pt idx="22">
                  <c:v>20.620290523186267</c:v>
                </c:pt>
                <c:pt idx="23">
                  <c:v>24.43</c:v>
                </c:pt>
                <c:pt idx="24">
                  <c:v>29.299932418529735</c:v>
                </c:pt>
                <c:pt idx="25">
                  <c:v>31.632482877846336</c:v>
                </c:pt>
                <c:pt idx="26">
                  <c:v>34.675810584844285</c:v>
                </c:pt>
                <c:pt idx="27">
                  <c:v>27.290368553786596</c:v>
                </c:pt>
                <c:pt idx="28">
                  <c:v>42.578929110670131</c:v>
                </c:pt>
                <c:pt idx="29">
                  <c:v>40.06087324793085</c:v>
                </c:pt>
                <c:pt idx="30">
                  <c:v>29.897076257160307</c:v>
                </c:pt>
                <c:pt idx="31">
                  <c:v>29.727057353196734</c:v>
                </c:pt>
                <c:pt idx="32">
                  <c:v>31.649015869510574</c:v>
                </c:pt>
                <c:pt idx="33">
                  <c:v>33.114407001488608</c:v>
                </c:pt>
                <c:pt idx="34">
                  <c:v>33.205864218280638</c:v>
                </c:pt>
                <c:pt idx="35">
                  <c:v>30.353946613010674</c:v>
                </c:pt>
                <c:pt idx="36">
                  <c:v>41.23883039340032</c:v>
                </c:pt>
              </c:numCache>
            </c:numRef>
          </c:val>
        </c:ser>
        <c:ser>
          <c:idx val="3"/>
          <c:order val="12"/>
          <c:tx>
            <c:strRef>
              <c:f>Diversif!$CA$21</c:f>
              <c:strCache>
                <c:ptCount val="1"/>
                <c:pt idx="0">
                  <c:v>   Instrumentos de Deuda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Diversif!$CD$21:$DN$21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0.25628620219238474</c:v>
                </c:pt>
                <c:pt idx="16">
                  <c:v>0.14686946826434466</c:v>
                </c:pt>
                <c:pt idx="17">
                  <c:v>1.5039937189354302</c:v>
                </c:pt>
                <c:pt idx="18">
                  <c:v>4.1502321677497003</c:v>
                </c:pt>
                <c:pt idx="19">
                  <c:v>1.667746250602508</c:v>
                </c:pt>
                <c:pt idx="20">
                  <c:v>4.3664229374442058</c:v>
                </c:pt>
                <c:pt idx="21">
                  <c:v>4.0164788391349093</c:v>
                </c:pt>
                <c:pt idx="22">
                  <c:v>2.9780303626780027</c:v>
                </c:pt>
                <c:pt idx="23">
                  <c:v>2.38</c:v>
                </c:pt>
                <c:pt idx="24">
                  <c:v>0.83994857661260858</c:v>
                </c:pt>
                <c:pt idx="25">
                  <c:v>0.38021252821903639</c:v>
                </c:pt>
                <c:pt idx="26">
                  <c:v>0.27026253682812301</c:v>
                </c:pt>
                <c:pt idx="27">
                  <c:v>4.4255266849644516E-2</c:v>
                </c:pt>
                <c:pt idx="28">
                  <c:v>0.15050805869900111</c:v>
                </c:pt>
                <c:pt idx="29">
                  <c:v>5.0031887843596259</c:v>
                </c:pt>
                <c:pt idx="30">
                  <c:v>6.5921202261616481</c:v>
                </c:pt>
                <c:pt idx="31">
                  <c:v>8.5426176920215493</c:v>
                </c:pt>
                <c:pt idx="32">
                  <c:v>10.730703487621033</c:v>
                </c:pt>
                <c:pt idx="33">
                  <c:v>10.710267275715891</c:v>
                </c:pt>
                <c:pt idx="34">
                  <c:v>10.970190129487941</c:v>
                </c:pt>
                <c:pt idx="35">
                  <c:v>8.5971245889638741</c:v>
                </c:pt>
                <c:pt idx="36">
                  <c:v>1.5425952139217365</c:v>
                </c:pt>
              </c:numCache>
            </c:numRef>
          </c:val>
        </c:ser>
        <c:ser>
          <c:idx val="12"/>
          <c:order val="13"/>
          <c:tx>
            <c:strRef>
              <c:f>Diversif!$CA$23</c:f>
              <c:strCache>
                <c:ptCount val="1"/>
                <c:pt idx="0">
                  <c:v>   Otros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Diversif!$CD$23:$DN$23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1.5640806519753124E-4</c:v>
                </c:pt>
                <c:pt idx="16">
                  <c:v>0.10662421663027416</c:v>
                </c:pt>
                <c:pt idx="17">
                  <c:v>9.9882826295252192E-2</c:v>
                </c:pt>
                <c:pt idx="18">
                  <c:v>0.1613374543759222</c:v>
                </c:pt>
                <c:pt idx="19">
                  <c:v>0.11176280543326983</c:v>
                </c:pt>
                <c:pt idx="20">
                  <c:v>0.11437260945114666</c:v>
                </c:pt>
                <c:pt idx="21">
                  <c:v>0.26835470649411242</c:v>
                </c:pt>
                <c:pt idx="22">
                  <c:v>0.13</c:v>
                </c:pt>
                <c:pt idx="23">
                  <c:v>0.04</c:v>
                </c:pt>
                <c:pt idx="24">
                  <c:v>1.8354395105207102E-2</c:v>
                </c:pt>
                <c:pt idx="25">
                  <c:v>1.6664026443906039E-2</c:v>
                </c:pt>
                <c:pt idx="26">
                  <c:v>4.9397685389549473E-2</c:v>
                </c:pt>
                <c:pt idx="27">
                  <c:v>0.55800972810025029</c:v>
                </c:pt>
                <c:pt idx="28">
                  <c:v>0.12450780379000867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</c:numCache>
            </c:numRef>
          </c:val>
        </c:ser>
        <c:ser>
          <c:idx val="14"/>
          <c:order val="14"/>
          <c:tx>
            <c:strRef>
              <c:f>Diversif!$CA$24</c:f>
              <c:strCache>
                <c:ptCount val="1"/>
                <c:pt idx="0">
                  <c:v>Activo Disponible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Diversif!$CD$24:$DN$24</c:f>
              <c:numCache>
                <c:formatCode>General</c:formatCode>
                <c:ptCount val="37"/>
                <c:pt idx="0">
                  <c:v>4.3242934608286182E-3</c:v>
                </c:pt>
                <c:pt idx="1">
                  <c:v>7.859173077127711E-3</c:v>
                </c:pt>
                <c:pt idx="2">
                  <c:v>1.5317110491932346E-2</c:v>
                </c:pt>
                <c:pt idx="3">
                  <c:v>0.48169201240218518</c:v>
                </c:pt>
                <c:pt idx="4">
                  <c:v>0.48197709548729512</c:v>
                </c:pt>
                <c:pt idx="5">
                  <c:v>0.11694937105180765</c:v>
                </c:pt>
                <c:pt idx="6">
                  <c:v>0.37790310954085471</c:v>
                </c:pt>
                <c:pt idx="7">
                  <c:v>3.5324633380769264E-2</c:v>
                </c:pt>
                <c:pt idx="8">
                  <c:v>2.7041664388225417E-2</c:v>
                </c:pt>
                <c:pt idx="9">
                  <c:v>0.115754827189503</c:v>
                </c:pt>
                <c:pt idx="10">
                  <c:v>0.10172297362699036</c:v>
                </c:pt>
                <c:pt idx="11">
                  <c:v>0.1438562387649332</c:v>
                </c:pt>
                <c:pt idx="12">
                  <c:v>9.1132736063645872E-2</c:v>
                </c:pt>
                <c:pt idx="13">
                  <c:v>2.3801974568769115E-2</c:v>
                </c:pt>
                <c:pt idx="14">
                  <c:v>9.3989857538318844E-2</c:v>
                </c:pt>
                <c:pt idx="15">
                  <c:v>2.3375865192933602E-2</c:v>
                </c:pt>
                <c:pt idx="16">
                  <c:v>8.0277730548644455E-2</c:v>
                </c:pt>
                <c:pt idx="17">
                  <c:v>9.0003042808295255E-2</c:v>
                </c:pt>
                <c:pt idx="18">
                  <c:v>2.8880394005475457E-2</c:v>
                </c:pt>
                <c:pt idx="19">
                  <c:v>0.19123774699200746</c:v>
                </c:pt>
                <c:pt idx="20">
                  <c:v>5.7351360941646841E-2</c:v>
                </c:pt>
                <c:pt idx="21">
                  <c:v>0.12317936434113386</c:v>
                </c:pt>
                <c:pt idx="22">
                  <c:v>0.11</c:v>
                </c:pt>
                <c:pt idx="23">
                  <c:v>0.14000000000000001</c:v>
                </c:pt>
                <c:pt idx="24">
                  <c:v>0.15514985013032129</c:v>
                </c:pt>
                <c:pt idx="25">
                  <c:v>0.11190782143475886</c:v>
                </c:pt>
                <c:pt idx="26">
                  <c:v>7.8503182255479739E-2</c:v>
                </c:pt>
                <c:pt idx="27">
                  <c:v>0.18824784893184998</c:v>
                </c:pt>
                <c:pt idx="28">
                  <c:v>0.13571279207642328</c:v>
                </c:pt>
                <c:pt idx="29">
                  <c:v>0.15457560743364421</c:v>
                </c:pt>
                <c:pt idx="30">
                  <c:v>0.10965725195060332</c:v>
                </c:pt>
                <c:pt idx="31">
                  <c:v>0.28381202324292959</c:v>
                </c:pt>
                <c:pt idx="32">
                  <c:v>0.203031384149858</c:v>
                </c:pt>
                <c:pt idx="33">
                  <c:v>0.19967594476578407</c:v>
                </c:pt>
                <c:pt idx="34">
                  <c:v>0.45137164263087665</c:v>
                </c:pt>
                <c:pt idx="35">
                  <c:v>5.8634796904162186E-2</c:v>
                </c:pt>
                <c:pt idx="36">
                  <c:v>0.22828261990721002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1921600"/>
        <c:axId val="371918072"/>
      </c:barChart>
      <c:dateAx>
        <c:axId val="3719216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1918072"/>
        <c:crosses val="autoZero"/>
        <c:auto val="1"/>
        <c:lblOffset val="100"/>
        <c:baseTimeUnit val="years"/>
      </c:dateAx>
      <c:valAx>
        <c:axId val="371918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192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/>
              <a:t>Afiliacion</a:t>
            </a:r>
            <a:r>
              <a:rPr lang="en-US" sz="2000" b="1" dirty="0"/>
              <a:t> y </a:t>
            </a:r>
            <a:r>
              <a:rPr lang="en-US" sz="2000" b="1" dirty="0" err="1"/>
              <a:t>Cotizacion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Afiliados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'[afiliados_activos_afp (1).xls]Serie_Afiliados'!$B$6:$AL$6</c:f>
              <c:strCache>
                <c:ptCount val="37"/>
                <c:pt idx="0">
                  <c:v>1981(2)</c:v>
                </c:pt>
                <c:pt idx="1">
                  <c:v>1982(2)</c:v>
                </c:pt>
                <c:pt idx="2">
                  <c:v>1983(2)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  <c:pt idx="36">
                  <c:v>2017</c:v>
                </c:pt>
              </c:strCache>
            </c:strRef>
          </c:cat>
          <c:val>
            <c:numRef>
              <c:f>'[afiliados_activos_afp (1).xls]Serie_Afiliados'!$B$42:$AL$42</c:f>
              <c:numCache>
                <c:formatCode>#,##0</c:formatCode>
                <c:ptCount val="37"/>
                <c:pt idx="0">
                  <c:v>1400000</c:v>
                </c:pt>
                <c:pt idx="1">
                  <c:v>1440000</c:v>
                </c:pt>
                <c:pt idx="2">
                  <c:v>1620000</c:v>
                </c:pt>
                <c:pt idx="3">
                  <c:v>1930353</c:v>
                </c:pt>
                <c:pt idx="4">
                  <c:v>2283830</c:v>
                </c:pt>
                <c:pt idx="5">
                  <c:v>2591484</c:v>
                </c:pt>
                <c:pt idx="6">
                  <c:v>2890680</c:v>
                </c:pt>
                <c:pt idx="7">
                  <c:v>3183002</c:v>
                </c:pt>
                <c:pt idx="8">
                  <c:v>3470845</c:v>
                </c:pt>
                <c:pt idx="9">
                  <c:v>3739542</c:v>
                </c:pt>
                <c:pt idx="10">
                  <c:v>4109184</c:v>
                </c:pt>
                <c:pt idx="11">
                  <c:v>4434795</c:v>
                </c:pt>
                <c:pt idx="12">
                  <c:v>4708840</c:v>
                </c:pt>
                <c:pt idx="13">
                  <c:v>5014444</c:v>
                </c:pt>
                <c:pt idx="14">
                  <c:v>5320913</c:v>
                </c:pt>
                <c:pt idx="15">
                  <c:v>5571482</c:v>
                </c:pt>
                <c:pt idx="16">
                  <c:v>5780400</c:v>
                </c:pt>
                <c:pt idx="17">
                  <c:v>5966143</c:v>
                </c:pt>
                <c:pt idx="18">
                  <c:v>6105731</c:v>
                </c:pt>
                <c:pt idx="19">
                  <c:v>6280191</c:v>
                </c:pt>
                <c:pt idx="20">
                  <c:v>6427656</c:v>
                </c:pt>
                <c:pt idx="21">
                  <c:v>6708491</c:v>
                </c:pt>
                <c:pt idx="22">
                  <c:v>6979351</c:v>
                </c:pt>
                <c:pt idx="23">
                  <c:v>7080646</c:v>
                </c:pt>
                <c:pt idx="24">
                  <c:v>7394506</c:v>
                </c:pt>
                <c:pt idx="25">
                  <c:v>7683451</c:v>
                </c:pt>
                <c:pt idx="26">
                  <c:v>8043808</c:v>
                </c:pt>
                <c:pt idx="27">
                  <c:v>8372475</c:v>
                </c:pt>
                <c:pt idx="28">
                  <c:v>8558713</c:v>
                </c:pt>
                <c:pt idx="29">
                  <c:v>8751068</c:v>
                </c:pt>
                <c:pt idx="30">
                  <c:v>8957495</c:v>
                </c:pt>
                <c:pt idx="31">
                  <c:v>9268872</c:v>
                </c:pt>
                <c:pt idx="32">
                  <c:v>9525048</c:v>
                </c:pt>
                <c:pt idx="33">
                  <c:v>9746467</c:v>
                </c:pt>
                <c:pt idx="34">
                  <c:v>9961722</c:v>
                </c:pt>
                <c:pt idx="35">
                  <c:v>10178437</c:v>
                </c:pt>
                <c:pt idx="36">
                  <c:v>10433137</c:v>
                </c:pt>
              </c:numCache>
            </c:numRef>
          </c:val>
          <c:smooth val="0"/>
        </c:ser>
        <c:ser>
          <c:idx val="1"/>
          <c:order val="1"/>
          <c:tx>
            <c:v>Cotizantes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'[afiliados_activos_afp (1).xls]Serie_Afiliados'!$B$44:$AL$44</c:f>
              <c:numCache>
                <c:formatCode>General</c:formatCode>
                <c:ptCount val="37"/>
                <c:pt idx="4" formatCode="#,##0">
                  <c:v>1321938</c:v>
                </c:pt>
                <c:pt idx="5" formatCode="#,##0">
                  <c:v>1493568</c:v>
                </c:pt>
                <c:pt idx="6" formatCode="#,##0">
                  <c:v>1675615</c:v>
                </c:pt>
                <c:pt idx="7" formatCode="#,##0">
                  <c:v>1772371</c:v>
                </c:pt>
                <c:pt idx="8" formatCode="#,##0">
                  <c:v>1917629</c:v>
                </c:pt>
                <c:pt idx="9" formatCode="#,##0">
                  <c:v>1961547</c:v>
                </c:pt>
                <c:pt idx="10" formatCode="#,##0">
                  <c:v>2118373</c:v>
                </c:pt>
                <c:pt idx="11" formatCode="#,##0">
                  <c:v>2297853</c:v>
                </c:pt>
                <c:pt idx="12" formatCode="#,##0">
                  <c:v>2367640</c:v>
                </c:pt>
                <c:pt idx="13" formatCode="#,##0">
                  <c:v>2436266</c:v>
                </c:pt>
                <c:pt idx="14" formatCode="#,##0">
                  <c:v>2489533</c:v>
                </c:pt>
                <c:pt idx="15" formatCode="#,##0">
                  <c:v>2548362</c:v>
                </c:pt>
                <c:pt idx="16" formatCode="#,##0">
                  <c:v>2661605</c:v>
                </c:pt>
                <c:pt idx="17" formatCode="#,##0">
                  <c:v>2619616</c:v>
                </c:pt>
                <c:pt idx="18" formatCode="#,##0">
                  <c:v>2690601</c:v>
                </c:pt>
                <c:pt idx="19" formatCode="#,##0">
                  <c:v>2747573</c:v>
                </c:pt>
                <c:pt idx="20" formatCode="#,##0">
                  <c:v>2835494</c:v>
                </c:pt>
                <c:pt idx="21" formatCode="#,##0">
                  <c:v>2863402</c:v>
                </c:pt>
                <c:pt idx="22" formatCode="#,##0">
                  <c:v>2982805</c:v>
                </c:pt>
                <c:pt idx="23" formatCode="#,##0">
                  <c:v>3036987</c:v>
                </c:pt>
                <c:pt idx="24">
                  <c:v>3321793</c:v>
                </c:pt>
                <c:pt idx="25">
                  <c:v>3474839</c:v>
                </c:pt>
                <c:pt idx="26">
                  <c:v>3862018</c:v>
                </c:pt>
                <c:pt idx="27">
                  <c:v>4022796</c:v>
                </c:pt>
                <c:pt idx="28">
                  <c:v>4103502</c:v>
                </c:pt>
                <c:pt idx="29">
                  <c:v>4420308</c:v>
                </c:pt>
                <c:pt idx="30" formatCode="#,##0">
                  <c:v>4640012</c:v>
                </c:pt>
                <c:pt idx="31" formatCode="#,##0">
                  <c:v>4871832</c:v>
                </c:pt>
                <c:pt idx="32">
                  <c:v>4992319</c:v>
                </c:pt>
                <c:pt idx="33">
                  <c:v>5093672</c:v>
                </c:pt>
                <c:pt idx="34">
                  <c:v>5192625</c:v>
                </c:pt>
                <c:pt idx="35">
                  <c:v>5284337</c:v>
                </c:pt>
                <c:pt idx="36">
                  <c:v>5393032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921992"/>
        <c:axId val="371917288"/>
      </c:lineChart>
      <c:catAx>
        <c:axId val="37192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1917288"/>
        <c:crosses val="autoZero"/>
        <c:auto val="1"/>
        <c:lblAlgn val="ctr"/>
        <c:lblOffset val="100"/>
        <c:noMultiLvlLbl val="0"/>
      </c:catAx>
      <c:valAx>
        <c:axId val="371917288"/>
        <c:scaling>
          <c:orientation val="minMax"/>
          <c:max val="1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1921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Hombres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Afiliadois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'[afiliados_tipo_sexo (3).xls]Afil_tipo y sexo'!$B$6:$AH$6</c:f>
              <c:numCache>
                <c:formatCode>General</c:formatCode>
                <c:ptCount val="33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</c:numCache>
            </c:numRef>
          </c:cat>
          <c:val>
            <c:numRef>
              <c:f>'[afiliados_tipo_sexo (3).xls]Afil_tipo y sexo'!$B$21:$AH$21</c:f>
              <c:numCache>
                <c:formatCode>#,##0</c:formatCode>
                <c:ptCount val="33"/>
                <c:pt idx="0">
                  <c:v>1565606</c:v>
                </c:pt>
                <c:pt idx="1">
                  <c:v>1746105</c:v>
                </c:pt>
                <c:pt idx="2">
                  <c:v>1917337</c:v>
                </c:pt>
                <c:pt idx="3">
                  <c:v>2080930</c:v>
                </c:pt>
                <c:pt idx="4">
                  <c:v>2239922</c:v>
                </c:pt>
                <c:pt idx="5">
                  <c:v>2384105</c:v>
                </c:pt>
                <c:pt idx="6">
                  <c:v>2592028</c:v>
                </c:pt>
                <c:pt idx="7">
                  <c:v>2771991</c:v>
                </c:pt>
                <c:pt idx="8">
                  <c:v>2914147</c:v>
                </c:pt>
                <c:pt idx="9">
                  <c:v>3073971</c:v>
                </c:pt>
                <c:pt idx="10">
                  <c:v>3213557</c:v>
                </c:pt>
                <c:pt idx="11">
                  <c:v>3330407</c:v>
                </c:pt>
                <c:pt idx="12">
                  <c:v>3414890</c:v>
                </c:pt>
                <c:pt idx="13">
                  <c:v>3488135</c:v>
                </c:pt>
                <c:pt idx="14">
                  <c:v>3560746</c:v>
                </c:pt>
                <c:pt idx="15">
                  <c:v>3633762</c:v>
                </c:pt>
                <c:pt idx="16">
                  <c:v>3685739</c:v>
                </c:pt>
                <c:pt idx="17">
                  <c:v>3833807</c:v>
                </c:pt>
                <c:pt idx="18">
                  <c:v>3938807</c:v>
                </c:pt>
                <c:pt idx="19">
                  <c:v>3964361</c:v>
                </c:pt>
                <c:pt idx="20">
                  <c:v>4120866</c:v>
                </c:pt>
                <c:pt idx="21">
                  <c:v>4232058</c:v>
                </c:pt>
                <c:pt idx="22">
                  <c:v>4407561</c:v>
                </c:pt>
                <c:pt idx="23">
                  <c:v>4565877</c:v>
                </c:pt>
                <c:pt idx="24">
                  <c:v>4644847</c:v>
                </c:pt>
                <c:pt idx="25">
                  <c:v>4725573</c:v>
                </c:pt>
                <c:pt idx="26">
                  <c:v>4830357</c:v>
                </c:pt>
                <c:pt idx="27">
                  <c:v>4985383</c:v>
                </c:pt>
                <c:pt idx="28">
                  <c:v>5107568</c:v>
                </c:pt>
                <c:pt idx="29">
                  <c:v>5195412</c:v>
                </c:pt>
                <c:pt idx="30">
                  <c:v>5300487</c:v>
                </c:pt>
                <c:pt idx="31">
                  <c:v>5406777</c:v>
                </c:pt>
                <c:pt idx="32">
                  <c:v>5553807</c:v>
                </c:pt>
              </c:numCache>
            </c:numRef>
          </c:val>
          <c:smooth val="0"/>
        </c:ser>
        <c:ser>
          <c:idx val="1"/>
          <c:order val="1"/>
          <c:tx>
            <c:v>Cotizantes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'[cotizantes_tipo_sexo (1).xls]Cot_tipo y sexo'!$B$21:$AH$21</c:f>
              <c:numCache>
                <c:formatCode>#,##0</c:formatCode>
                <c:ptCount val="33"/>
                <c:pt idx="0">
                  <c:v>906260</c:v>
                </c:pt>
                <c:pt idx="1">
                  <c:v>1023285</c:v>
                </c:pt>
                <c:pt idx="2">
                  <c:v>1150830</c:v>
                </c:pt>
                <c:pt idx="3">
                  <c:v>1217525</c:v>
                </c:pt>
                <c:pt idx="4">
                  <c:v>1312404</c:v>
                </c:pt>
                <c:pt idx="5">
                  <c:v>1336891</c:v>
                </c:pt>
                <c:pt idx="6">
                  <c:v>1442120</c:v>
                </c:pt>
                <c:pt idx="7">
                  <c:v>1558307</c:v>
                </c:pt>
                <c:pt idx="8">
                  <c:v>1599433</c:v>
                </c:pt>
                <c:pt idx="9">
                  <c:v>1630088</c:v>
                </c:pt>
                <c:pt idx="10">
                  <c:v>1652596</c:v>
                </c:pt>
                <c:pt idx="11">
                  <c:v>1677302</c:v>
                </c:pt>
                <c:pt idx="12">
                  <c:v>1742812</c:v>
                </c:pt>
                <c:pt idx="13">
                  <c:v>1681805</c:v>
                </c:pt>
                <c:pt idx="14">
                  <c:v>1717718</c:v>
                </c:pt>
                <c:pt idx="15">
                  <c:v>1745359</c:v>
                </c:pt>
                <c:pt idx="16">
                  <c:v>1794319</c:v>
                </c:pt>
                <c:pt idx="17">
                  <c:v>1799753</c:v>
                </c:pt>
                <c:pt idx="18">
                  <c:v>1873641</c:v>
                </c:pt>
                <c:pt idx="19">
                  <c:v>1909784</c:v>
                </c:pt>
                <c:pt idx="20">
                  <c:v>2091842</c:v>
                </c:pt>
                <c:pt idx="21">
                  <c:v>2166448</c:v>
                </c:pt>
                <c:pt idx="22">
                  <c:v>2400868</c:v>
                </c:pt>
                <c:pt idx="23">
                  <c:v>2460670</c:v>
                </c:pt>
                <c:pt idx="24">
                  <c:v>2482186</c:v>
                </c:pt>
                <c:pt idx="25">
                  <c:v>2677033</c:v>
                </c:pt>
                <c:pt idx="26">
                  <c:v>2811472</c:v>
                </c:pt>
                <c:pt idx="27">
                  <c:v>2929968</c:v>
                </c:pt>
                <c:pt idx="28">
                  <c:v>2972093</c:v>
                </c:pt>
                <c:pt idx="29">
                  <c:v>2981034</c:v>
                </c:pt>
                <c:pt idx="30">
                  <c:v>3025464</c:v>
                </c:pt>
                <c:pt idx="31">
                  <c:v>3054661</c:v>
                </c:pt>
                <c:pt idx="32">
                  <c:v>3110301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922384"/>
        <c:axId val="371920032"/>
      </c:lineChart>
      <c:catAx>
        <c:axId val="37192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1920032"/>
        <c:crosses val="autoZero"/>
        <c:auto val="1"/>
        <c:lblAlgn val="ctr"/>
        <c:lblOffset val="100"/>
        <c:noMultiLvlLbl val="0"/>
      </c:catAx>
      <c:valAx>
        <c:axId val="37192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192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Nujeres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Afiliadois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'[afiliados_tipo_sexo (3).xls]Afil_tipo y sexo'!$B$6:$AH$6</c:f>
              <c:numCache>
                <c:formatCode>General</c:formatCode>
                <c:ptCount val="33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</c:numCache>
            </c:numRef>
          </c:cat>
          <c:val>
            <c:numRef>
              <c:f>'[afiliados_tipo_sexo (3).xls]Afil_tipo y sexo'!$B$22:$AH$22</c:f>
              <c:numCache>
                <c:formatCode>#,##0</c:formatCode>
                <c:ptCount val="33"/>
                <c:pt idx="0">
                  <c:v>717984</c:v>
                </c:pt>
                <c:pt idx="1">
                  <c:v>845087</c:v>
                </c:pt>
                <c:pt idx="2">
                  <c:v>973062</c:v>
                </c:pt>
                <c:pt idx="3">
                  <c:v>1101775</c:v>
                </c:pt>
                <c:pt idx="4">
                  <c:v>1230659</c:v>
                </c:pt>
                <c:pt idx="5">
                  <c:v>1355213</c:v>
                </c:pt>
                <c:pt idx="6">
                  <c:v>1516753</c:v>
                </c:pt>
                <c:pt idx="7">
                  <c:v>1662267</c:v>
                </c:pt>
                <c:pt idx="8">
                  <c:v>1794621</c:v>
                </c:pt>
                <c:pt idx="9">
                  <c:v>1940437</c:v>
                </c:pt>
                <c:pt idx="10">
                  <c:v>2107117</c:v>
                </c:pt>
                <c:pt idx="11">
                  <c:v>2233056</c:v>
                </c:pt>
                <c:pt idx="12">
                  <c:v>2342630</c:v>
                </c:pt>
                <c:pt idx="13">
                  <c:v>2441827</c:v>
                </c:pt>
                <c:pt idx="14">
                  <c:v>2538297</c:v>
                </c:pt>
                <c:pt idx="15">
                  <c:v>2642455</c:v>
                </c:pt>
                <c:pt idx="16">
                  <c:v>2741728</c:v>
                </c:pt>
                <c:pt idx="17">
                  <c:v>2874586</c:v>
                </c:pt>
                <c:pt idx="18">
                  <c:v>3040496</c:v>
                </c:pt>
                <c:pt idx="19">
                  <c:v>3116285</c:v>
                </c:pt>
                <c:pt idx="20">
                  <c:v>3273640</c:v>
                </c:pt>
                <c:pt idx="21">
                  <c:v>3451393</c:v>
                </c:pt>
                <c:pt idx="22">
                  <c:v>3636240</c:v>
                </c:pt>
                <c:pt idx="23">
                  <c:v>3806589</c:v>
                </c:pt>
                <c:pt idx="24">
                  <c:v>3913861</c:v>
                </c:pt>
                <c:pt idx="25">
                  <c:v>4025495</c:v>
                </c:pt>
                <c:pt idx="26">
                  <c:v>4127136</c:v>
                </c:pt>
                <c:pt idx="27">
                  <c:v>4283489</c:v>
                </c:pt>
                <c:pt idx="28">
                  <c:v>4417480</c:v>
                </c:pt>
                <c:pt idx="29">
                  <c:v>4551054</c:v>
                </c:pt>
                <c:pt idx="30">
                  <c:v>4661235</c:v>
                </c:pt>
                <c:pt idx="31">
                  <c:v>4771660</c:v>
                </c:pt>
                <c:pt idx="32">
                  <c:v>4879330</c:v>
                </c:pt>
              </c:numCache>
            </c:numRef>
          </c:val>
          <c:smooth val="0"/>
        </c:ser>
        <c:ser>
          <c:idx val="1"/>
          <c:order val="1"/>
          <c:tx>
            <c:v>Cotizantes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'[cotizantes_tipo_sexo (1).xls]Cot_tipo y sexo'!$B$22:$AH$22</c:f>
              <c:numCache>
                <c:formatCode>#,##0</c:formatCode>
                <c:ptCount val="33"/>
                <c:pt idx="0">
                  <c:v>415566</c:v>
                </c:pt>
                <c:pt idx="1">
                  <c:v>470194</c:v>
                </c:pt>
                <c:pt idx="2">
                  <c:v>524712</c:v>
                </c:pt>
                <c:pt idx="3">
                  <c:v>554755</c:v>
                </c:pt>
                <c:pt idx="4">
                  <c:v>605141</c:v>
                </c:pt>
                <c:pt idx="5">
                  <c:v>624598</c:v>
                </c:pt>
                <c:pt idx="6">
                  <c:v>676236</c:v>
                </c:pt>
                <c:pt idx="7">
                  <c:v>739445</c:v>
                </c:pt>
                <c:pt idx="8">
                  <c:v>768170</c:v>
                </c:pt>
                <c:pt idx="9">
                  <c:v>806169</c:v>
                </c:pt>
                <c:pt idx="10">
                  <c:v>836819</c:v>
                </c:pt>
                <c:pt idx="11">
                  <c:v>870128</c:v>
                </c:pt>
                <c:pt idx="12">
                  <c:v>915721</c:v>
                </c:pt>
                <c:pt idx="13">
                  <c:v>930724</c:v>
                </c:pt>
                <c:pt idx="14">
                  <c:v>971537</c:v>
                </c:pt>
                <c:pt idx="15">
                  <c:v>1001487</c:v>
                </c:pt>
                <c:pt idx="16">
                  <c:v>1041025</c:v>
                </c:pt>
                <c:pt idx="17">
                  <c:v>1063591</c:v>
                </c:pt>
                <c:pt idx="18">
                  <c:v>1109138</c:v>
                </c:pt>
                <c:pt idx="19">
                  <c:v>1127203</c:v>
                </c:pt>
                <c:pt idx="20">
                  <c:v>1229951</c:v>
                </c:pt>
                <c:pt idx="21">
                  <c:v>1308391</c:v>
                </c:pt>
                <c:pt idx="22">
                  <c:v>1461150</c:v>
                </c:pt>
                <c:pt idx="23">
                  <c:v>1562125</c:v>
                </c:pt>
                <c:pt idx="24">
                  <c:v>1621316</c:v>
                </c:pt>
                <c:pt idx="25">
                  <c:v>1743275</c:v>
                </c:pt>
                <c:pt idx="26">
                  <c:v>1828540</c:v>
                </c:pt>
                <c:pt idx="27">
                  <c:v>1941864</c:v>
                </c:pt>
                <c:pt idx="28">
                  <c:v>2020226</c:v>
                </c:pt>
                <c:pt idx="29">
                  <c:v>2112638</c:v>
                </c:pt>
                <c:pt idx="30">
                  <c:v>2167161</c:v>
                </c:pt>
                <c:pt idx="31">
                  <c:v>2229676</c:v>
                </c:pt>
                <c:pt idx="32">
                  <c:v>2282731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919248"/>
        <c:axId val="371923952"/>
      </c:lineChart>
      <c:catAx>
        <c:axId val="37191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1923952"/>
        <c:crosses val="autoZero"/>
        <c:auto val="1"/>
        <c:lblAlgn val="ctr"/>
        <c:lblOffset val="100"/>
        <c:noMultiLvlLbl val="0"/>
      </c:catAx>
      <c:valAx>
        <c:axId val="37192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191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FFB408-9A50-4DBF-B769-D88DDFFF899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25F08EE-EC0F-4C2D-B0A5-062BFA4B6B0C}">
      <dgm:prSet phldrT="[Texto]"/>
      <dgm:spPr/>
      <dgm:t>
        <a:bodyPr/>
        <a:lstStyle/>
        <a:p>
          <a:r>
            <a:rPr lang="es-CL" dirty="0" smtClean="0"/>
            <a:t>AFP 1</a:t>
          </a:r>
          <a:endParaRPr lang="es-CL" dirty="0"/>
        </a:p>
      </dgm:t>
    </dgm:pt>
    <dgm:pt modelId="{D9DEABFC-E2D7-40D1-AB05-A64765B87A64}" type="parTrans" cxnId="{FAA6E924-9414-45C3-B6AB-C5D8496CAA92}">
      <dgm:prSet/>
      <dgm:spPr/>
      <dgm:t>
        <a:bodyPr/>
        <a:lstStyle/>
        <a:p>
          <a:endParaRPr lang="es-CL"/>
        </a:p>
      </dgm:t>
    </dgm:pt>
    <dgm:pt modelId="{7FE7CBB3-2116-4FC9-B534-FAE02104DA91}" type="sibTrans" cxnId="{FAA6E924-9414-45C3-B6AB-C5D8496CAA92}">
      <dgm:prSet/>
      <dgm:spPr/>
      <dgm:t>
        <a:bodyPr/>
        <a:lstStyle/>
        <a:p>
          <a:endParaRPr lang="es-CL"/>
        </a:p>
      </dgm:t>
    </dgm:pt>
    <dgm:pt modelId="{229A1748-D029-4BDC-930F-C3E9CC14EADE}">
      <dgm:prSet phldrT="[Texto]"/>
      <dgm:spPr/>
      <dgm:t>
        <a:bodyPr/>
        <a:lstStyle/>
        <a:p>
          <a:r>
            <a:rPr lang="es-CL" dirty="0" smtClean="0"/>
            <a:t>Fondo A</a:t>
          </a:r>
          <a:endParaRPr lang="es-CL" dirty="0"/>
        </a:p>
      </dgm:t>
    </dgm:pt>
    <dgm:pt modelId="{940845A6-0136-46DE-8F13-E7ED27493473}" type="parTrans" cxnId="{0DBD36CC-6C43-4EBD-93DB-AE9736D42DB3}">
      <dgm:prSet/>
      <dgm:spPr/>
      <dgm:t>
        <a:bodyPr/>
        <a:lstStyle/>
        <a:p>
          <a:endParaRPr lang="es-CL"/>
        </a:p>
      </dgm:t>
    </dgm:pt>
    <dgm:pt modelId="{16FC95EF-3F82-47CE-8613-C480B212BFF6}" type="sibTrans" cxnId="{0DBD36CC-6C43-4EBD-93DB-AE9736D42DB3}">
      <dgm:prSet/>
      <dgm:spPr/>
      <dgm:t>
        <a:bodyPr/>
        <a:lstStyle/>
        <a:p>
          <a:endParaRPr lang="es-CL"/>
        </a:p>
      </dgm:t>
    </dgm:pt>
    <dgm:pt modelId="{59F24858-FD2D-4DE7-9002-9D6FF078ECE1}">
      <dgm:prSet phldrT="[Texto]"/>
      <dgm:spPr/>
      <dgm:t>
        <a:bodyPr/>
        <a:lstStyle/>
        <a:p>
          <a:r>
            <a:rPr lang="es-CL" dirty="0" smtClean="0"/>
            <a:t>Fondo B</a:t>
          </a:r>
          <a:endParaRPr lang="es-CL" dirty="0"/>
        </a:p>
      </dgm:t>
    </dgm:pt>
    <dgm:pt modelId="{4119665E-DD44-4ACD-A87D-1F987C4B7B82}" type="parTrans" cxnId="{7801C113-7001-4D20-8485-C50C52092A2D}">
      <dgm:prSet/>
      <dgm:spPr/>
      <dgm:t>
        <a:bodyPr/>
        <a:lstStyle/>
        <a:p>
          <a:endParaRPr lang="es-CL"/>
        </a:p>
      </dgm:t>
    </dgm:pt>
    <dgm:pt modelId="{258563AB-8F21-41A0-8662-CB28164FB7BF}" type="sibTrans" cxnId="{7801C113-7001-4D20-8485-C50C52092A2D}">
      <dgm:prSet/>
      <dgm:spPr/>
      <dgm:t>
        <a:bodyPr/>
        <a:lstStyle/>
        <a:p>
          <a:endParaRPr lang="es-CL"/>
        </a:p>
      </dgm:t>
    </dgm:pt>
    <dgm:pt modelId="{F907E3BD-4AD1-4E2B-B8C3-68A380203698}">
      <dgm:prSet phldrT="[Texto]"/>
      <dgm:spPr/>
      <dgm:t>
        <a:bodyPr/>
        <a:lstStyle/>
        <a:p>
          <a:r>
            <a:rPr lang="es-CL" dirty="0" smtClean="0"/>
            <a:t>AFP2</a:t>
          </a:r>
          <a:endParaRPr lang="es-CL" dirty="0"/>
        </a:p>
      </dgm:t>
    </dgm:pt>
    <dgm:pt modelId="{B2F2A5F8-3A9E-4AD5-B922-60D472007105}" type="parTrans" cxnId="{6B6143C8-55FC-4A92-BD66-401C6C7021EA}">
      <dgm:prSet/>
      <dgm:spPr/>
      <dgm:t>
        <a:bodyPr/>
        <a:lstStyle/>
        <a:p>
          <a:endParaRPr lang="es-CL"/>
        </a:p>
      </dgm:t>
    </dgm:pt>
    <dgm:pt modelId="{DED7CA1C-EBC3-466F-BDB2-C616F4C37A24}" type="sibTrans" cxnId="{6B6143C8-55FC-4A92-BD66-401C6C7021EA}">
      <dgm:prSet/>
      <dgm:spPr/>
      <dgm:t>
        <a:bodyPr/>
        <a:lstStyle/>
        <a:p>
          <a:endParaRPr lang="es-CL"/>
        </a:p>
      </dgm:t>
    </dgm:pt>
    <dgm:pt modelId="{D53B2C89-53C3-4E92-86AA-2007D0676836}">
      <dgm:prSet phldrT="[Texto]"/>
      <dgm:spPr/>
      <dgm:t>
        <a:bodyPr/>
        <a:lstStyle/>
        <a:p>
          <a:r>
            <a:rPr lang="es-CL" dirty="0" smtClean="0"/>
            <a:t>Fondo A</a:t>
          </a:r>
          <a:endParaRPr lang="es-CL" dirty="0"/>
        </a:p>
      </dgm:t>
    </dgm:pt>
    <dgm:pt modelId="{7B11DCC9-2FBC-4913-AB82-C36087FAA7D4}" type="parTrans" cxnId="{99BC14F2-837E-4FC9-8E30-5FE3C55CBDBF}">
      <dgm:prSet/>
      <dgm:spPr/>
      <dgm:t>
        <a:bodyPr/>
        <a:lstStyle/>
        <a:p>
          <a:endParaRPr lang="es-CL"/>
        </a:p>
      </dgm:t>
    </dgm:pt>
    <dgm:pt modelId="{31609BF8-81A6-427D-B3F0-4A01598BE344}" type="sibTrans" cxnId="{99BC14F2-837E-4FC9-8E30-5FE3C55CBDBF}">
      <dgm:prSet/>
      <dgm:spPr/>
      <dgm:t>
        <a:bodyPr/>
        <a:lstStyle/>
        <a:p>
          <a:endParaRPr lang="es-CL"/>
        </a:p>
      </dgm:t>
    </dgm:pt>
    <dgm:pt modelId="{E48D2C8C-8F7C-4A19-8D2F-D8220AE7832C}">
      <dgm:prSet phldrT="[Texto]"/>
      <dgm:spPr/>
      <dgm:t>
        <a:bodyPr/>
        <a:lstStyle/>
        <a:p>
          <a:r>
            <a:rPr lang="es-CL" dirty="0" smtClean="0"/>
            <a:t>Fondo B</a:t>
          </a:r>
          <a:endParaRPr lang="es-CL" dirty="0"/>
        </a:p>
      </dgm:t>
    </dgm:pt>
    <dgm:pt modelId="{02F17C8A-65E7-4BA7-B4F5-2F734780F313}" type="parTrans" cxnId="{2D012277-2630-4157-B642-4DE7CC1AE496}">
      <dgm:prSet/>
      <dgm:spPr/>
      <dgm:t>
        <a:bodyPr/>
        <a:lstStyle/>
        <a:p>
          <a:endParaRPr lang="es-CL"/>
        </a:p>
      </dgm:t>
    </dgm:pt>
    <dgm:pt modelId="{835D89CB-B8BC-4C62-A5F1-1DEDF9D0A836}" type="sibTrans" cxnId="{2D012277-2630-4157-B642-4DE7CC1AE496}">
      <dgm:prSet/>
      <dgm:spPr/>
      <dgm:t>
        <a:bodyPr/>
        <a:lstStyle/>
        <a:p>
          <a:endParaRPr lang="es-CL"/>
        </a:p>
      </dgm:t>
    </dgm:pt>
    <dgm:pt modelId="{E19FB9A1-A1FC-4880-BFDC-82ECDFD56E67}" type="pres">
      <dgm:prSet presAssocID="{D5FFB408-9A50-4DBF-B769-D88DDFFF89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BBA83B72-0A00-4358-BBFC-BFB0B4702778}" type="pres">
      <dgm:prSet presAssocID="{325F08EE-EC0F-4C2D-B0A5-062BFA4B6B0C}" presName="root" presStyleCnt="0"/>
      <dgm:spPr/>
    </dgm:pt>
    <dgm:pt modelId="{2028EFF6-B5AF-4D03-AF5C-203B3EA7D14B}" type="pres">
      <dgm:prSet presAssocID="{325F08EE-EC0F-4C2D-B0A5-062BFA4B6B0C}" presName="rootComposite" presStyleCnt="0"/>
      <dgm:spPr/>
    </dgm:pt>
    <dgm:pt modelId="{79566E60-C668-47FA-8909-E5C63C47E494}" type="pres">
      <dgm:prSet presAssocID="{325F08EE-EC0F-4C2D-B0A5-062BFA4B6B0C}" presName="rootText" presStyleLbl="node1" presStyleIdx="0" presStyleCnt="2"/>
      <dgm:spPr/>
      <dgm:t>
        <a:bodyPr/>
        <a:lstStyle/>
        <a:p>
          <a:endParaRPr lang="es-CL"/>
        </a:p>
      </dgm:t>
    </dgm:pt>
    <dgm:pt modelId="{A1BE3DC5-BCBA-4722-AF81-0B377B934782}" type="pres">
      <dgm:prSet presAssocID="{325F08EE-EC0F-4C2D-B0A5-062BFA4B6B0C}" presName="rootConnector" presStyleLbl="node1" presStyleIdx="0" presStyleCnt="2"/>
      <dgm:spPr/>
      <dgm:t>
        <a:bodyPr/>
        <a:lstStyle/>
        <a:p>
          <a:endParaRPr lang="es-CL"/>
        </a:p>
      </dgm:t>
    </dgm:pt>
    <dgm:pt modelId="{549B3578-0DCC-461F-9051-6DD3BAACBA64}" type="pres">
      <dgm:prSet presAssocID="{325F08EE-EC0F-4C2D-B0A5-062BFA4B6B0C}" presName="childShape" presStyleCnt="0"/>
      <dgm:spPr/>
    </dgm:pt>
    <dgm:pt modelId="{C2013AA8-6F1D-4109-AD80-14479CC00BF7}" type="pres">
      <dgm:prSet presAssocID="{940845A6-0136-46DE-8F13-E7ED27493473}" presName="Name13" presStyleLbl="parChTrans1D2" presStyleIdx="0" presStyleCnt="4"/>
      <dgm:spPr/>
      <dgm:t>
        <a:bodyPr/>
        <a:lstStyle/>
        <a:p>
          <a:endParaRPr lang="es-CL"/>
        </a:p>
      </dgm:t>
    </dgm:pt>
    <dgm:pt modelId="{0AC78FE1-C785-49FC-8B4C-50B792B691DB}" type="pres">
      <dgm:prSet presAssocID="{229A1748-D029-4BDC-930F-C3E9CC14EAD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29847D3-1DD2-4BF3-B042-86D772E8F779}" type="pres">
      <dgm:prSet presAssocID="{4119665E-DD44-4ACD-A87D-1F987C4B7B82}" presName="Name13" presStyleLbl="parChTrans1D2" presStyleIdx="1" presStyleCnt="4"/>
      <dgm:spPr/>
      <dgm:t>
        <a:bodyPr/>
        <a:lstStyle/>
        <a:p>
          <a:endParaRPr lang="es-CL"/>
        </a:p>
      </dgm:t>
    </dgm:pt>
    <dgm:pt modelId="{6CDA1713-8BFA-4921-97C3-3F6B1719D5A7}" type="pres">
      <dgm:prSet presAssocID="{59F24858-FD2D-4DE7-9002-9D6FF078ECE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14EF39F-C321-4885-A41D-D792DBA10115}" type="pres">
      <dgm:prSet presAssocID="{F907E3BD-4AD1-4E2B-B8C3-68A380203698}" presName="root" presStyleCnt="0"/>
      <dgm:spPr/>
    </dgm:pt>
    <dgm:pt modelId="{A72046BE-2524-4C4F-9003-4179EFB01599}" type="pres">
      <dgm:prSet presAssocID="{F907E3BD-4AD1-4E2B-B8C3-68A380203698}" presName="rootComposite" presStyleCnt="0"/>
      <dgm:spPr/>
    </dgm:pt>
    <dgm:pt modelId="{36BA8621-1BE7-4FB7-9F17-9836F12E01ED}" type="pres">
      <dgm:prSet presAssocID="{F907E3BD-4AD1-4E2B-B8C3-68A380203698}" presName="rootText" presStyleLbl="node1" presStyleIdx="1" presStyleCnt="2"/>
      <dgm:spPr/>
      <dgm:t>
        <a:bodyPr/>
        <a:lstStyle/>
        <a:p>
          <a:endParaRPr lang="es-CL"/>
        </a:p>
      </dgm:t>
    </dgm:pt>
    <dgm:pt modelId="{A070A40E-12E8-4DEB-8481-1E4370783E81}" type="pres">
      <dgm:prSet presAssocID="{F907E3BD-4AD1-4E2B-B8C3-68A380203698}" presName="rootConnector" presStyleLbl="node1" presStyleIdx="1" presStyleCnt="2"/>
      <dgm:spPr/>
      <dgm:t>
        <a:bodyPr/>
        <a:lstStyle/>
        <a:p>
          <a:endParaRPr lang="es-CL"/>
        </a:p>
      </dgm:t>
    </dgm:pt>
    <dgm:pt modelId="{FB825841-72B3-4F2B-ADA8-EC5BD154B8E7}" type="pres">
      <dgm:prSet presAssocID="{F907E3BD-4AD1-4E2B-B8C3-68A380203698}" presName="childShape" presStyleCnt="0"/>
      <dgm:spPr/>
    </dgm:pt>
    <dgm:pt modelId="{C7E61431-FE8C-441A-A394-48910CF461E5}" type="pres">
      <dgm:prSet presAssocID="{7B11DCC9-2FBC-4913-AB82-C36087FAA7D4}" presName="Name13" presStyleLbl="parChTrans1D2" presStyleIdx="2" presStyleCnt="4"/>
      <dgm:spPr/>
      <dgm:t>
        <a:bodyPr/>
        <a:lstStyle/>
        <a:p>
          <a:endParaRPr lang="es-CL"/>
        </a:p>
      </dgm:t>
    </dgm:pt>
    <dgm:pt modelId="{5B9D1ECD-D759-49A3-A14A-891785A5070C}" type="pres">
      <dgm:prSet presAssocID="{D53B2C89-53C3-4E92-86AA-2007D0676836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FB5DB12-DF01-4E86-BA75-FF03E669596A}" type="pres">
      <dgm:prSet presAssocID="{02F17C8A-65E7-4BA7-B4F5-2F734780F313}" presName="Name13" presStyleLbl="parChTrans1D2" presStyleIdx="3" presStyleCnt="4"/>
      <dgm:spPr/>
      <dgm:t>
        <a:bodyPr/>
        <a:lstStyle/>
        <a:p>
          <a:endParaRPr lang="es-CL"/>
        </a:p>
      </dgm:t>
    </dgm:pt>
    <dgm:pt modelId="{C04056C5-D9B7-4041-8DA0-D55BC2CCC473}" type="pres">
      <dgm:prSet presAssocID="{E48D2C8C-8F7C-4A19-8D2F-D8220AE7832C}" presName="childText" presStyleLbl="bgAcc1" presStyleIdx="3" presStyleCnt="4" custLinFactNeighborX="-6727" custLinFactNeighborY="-96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64AB5D1-78F7-4ACC-8E0B-9AB6B3A238F6}" type="presOf" srcId="{59F24858-FD2D-4DE7-9002-9D6FF078ECE1}" destId="{6CDA1713-8BFA-4921-97C3-3F6B1719D5A7}" srcOrd="0" destOrd="0" presId="urn:microsoft.com/office/officeart/2005/8/layout/hierarchy3"/>
    <dgm:cxn modelId="{7801C113-7001-4D20-8485-C50C52092A2D}" srcId="{325F08EE-EC0F-4C2D-B0A5-062BFA4B6B0C}" destId="{59F24858-FD2D-4DE7-9002-9D6FF078ECE1}" srcOrd="1" destOrd="0" parTransId="{4119665E-DD44-4ACD-A87D-1F987C4B7B82}" sibTransId="{258563AB-8F21-41A0-8662-CB28164FB7BF}"/>
    <dgm:cxn modelId="{3236D2BC-87A9-47F7-B6ED-3A10E6EB6168}" type="presOf" srcId="{7B11DCC9-2FBC-4913-AB82-C36087FAA7D4}" destId="{C7E61431-FE8C-441A-A394-48910CF461E5}" srcOrd="0" destOrd="0" presId="urn:microsoft.com/office/officeart/2005/8/layout/hierarchy3"/>
    <dgm:cxn modelId="{35404FAA-86E8-422B-8E78-AA5AD8B62E87}" type="presOf" srcId="{E48D2C8C-8F7C-4A19-8D2F-D8220AE7832C}" destId="{C04056C5-D9B7-4041-8DA0-D55BC2CCC473}" srcOrd="0" destOrd="0" presId="urn:microsoft.com/office/officeart/2005/8/layout/hierarchy3"/>
    <dgm:cxn modelId="{0DBD36CC-6C43-4EBD-93DB-AE9736D42DB3}" srcId="{325F08EE-EC0F-4C2D-B0A5-062BFA4B6B0C}" destId="{229A1748-D029-4BDC-930F-C3E9CC14EADE}" srcOrd="0" destOrd="0" parTransId="{940845A6-0136-46DE-8F13-E7ED27493473}" sibTransId="{16FC95EF-3F82-47CE-8613-C480B212BFF6}"/>
    <dgm:cxn modelId="{7F772218-1D37-4DD7-90D2-02E025AFF36A}" type="presOf" srcId="{F907E3BD-4AD1-4E2B-B8C3-68A380203698}" destId="{36BA8621-1BE7-4FB7-9F17-9836F12E01ED}" srcOrd="0" destOrd="0" presId="urn:microsoft.com/office/officeart/2005/8/layout/hierarchy3"/>
    <dgm:cxn modelId="{4C19813D-A779-4636-A46F-D7883876A604}" type="presOf" srcId="{940845A6-0136-46DE-8F13-E7ED27493473}" destId="{C2013AA8-6F1D-4109-AD80-14479CC00BF7}" srcOrd="0" destOrd="0" presId="urn:microsoft.com/office/officeart/2005/8/layout/hierarchy3"/>
    <dgm:cxn modelId="{303E5750-B395-4E11-8B1F-64E368110D59}" type="presOf" srcId="{325F08EE-EC0F-4C2D-B0A5-062BFA4B6B0C}" destId="{79566E60-C668-47FA-8909-E5C63C47E494}" srcOrd="0" destOrd="0" presId="urn:microsoft.com/office/officeart/2005/8/layout/hierarchy3"/>
    <dgm:cxn modelId="{6B6143C8-55FC-4A92-BD66-401C6C7021EA}" srcId="{D5FFB408-9A50-4DBF-B769-D88DDFFF899D}" destId="{F907E3BD-4AD1-4E2B-B8C3-68A380203698}" srcOrd="1" destOrd="0" parTransId="{B2F2A5F8-3A9E-4AD5-B922-60D472007105}" sibTransId="{DED7CA1C-EBC3-466F-BDB2-C616F4C37A24}"/>
    <dgm:cxn modelId="{5DE9B4F3-B125-4E88-97DC-6E177E0AF245}" type="presOf" srcId="{02F17C8A-65E7-4BA7-B4F5-2F734780F313}" destId="{4FB5DB12-DF01-4E86-BA75-FF03E669596A}" srcOrd="0" destOrd="0" presId="urn:microsoft.com/office/officeart/2005/8/layout/hierarchy3"/>
    <dgm:cxn modelId="{99BC14F2-837E-4FC9-8E30-5FE3C55CBDBF}" srcId="{F907E3BD-4AD1-4E2B-B8C3-68A380203698}" destId="{D53B2C89-53C3-4E92-86AA-2007D0676836}" srcOrd="0" destOrd="0" parTransId="{7B11DCC9-2FBC-4913-AB82-C36087FAA7D4}" sibTransId="{31609BF8-81A6-427D-B3F0-4A01598BE344}"/>
    <dgm:cxn modelId="{30A73922-017F-41C5-9692-9FFCC53F9D09}" type="presOf" srcId="{F907E3BD-4AD1-4E2B-B8C3-68A380203698}" destId="{A070A40E-12E8-4DEB-8481-1E4370783E81}" srcOrd="1" destOrd="0" presId="urn:microsoft.com/office/officeart/2005/8/layout/hierarchy3"/>
    <dgm:cxn modelId="{367CBA2C-9A80-49B7-96B7-345DB0FFA8B5}" type="presOf" srcId="{4119665E-DD44-4ACD-A87D-1F987C4B7B82}" destId="{929847D3-1DD2-4BF3-B042-86D772E8F779}" srcOrd="0" destOrd="0" presId="urn:microsoft.com/office/officeart/2005/8/layout/hierarchy3"/>
    <dgm:cxn modelId="{2D012277-2630-4157-B642-4DE7CC1AE496}" srcId="{F907E3BD-4AD1-4E2B-B8C3-68A380203698}" destId="{E48D2C8C-8F7C-4A19-8D2F-D8220AE7832C}" srcOrd="1" destOrd="0" parTransId="{02F17C8A-65E7-4BA7-B4F5-2F734780F313}" sibTransId="{835D89CB-B8BC-4C62-A5F1-1DEDF9D0A836}"/>
    <dgm:cxn modelId="{FAA6E924-9414-45C3-B6AB-C5D8496CAA92}" srcId="{D5FFB408-9A50-4DBF-B769-D88DDFFF899D}" destId="{325F08EE-EC0F-4C2D-B0A5-062BFA4B6B0C}" srcOrd="0" destOrd="0" parTransId="{D9DEABFC-E2D7-40D1-AB05-A64765B87A64}" sibTransId="{7FE7CBB3-2116-4FC9-B534-FAE02104DA91}"/>
    <dgm:cxn modelId="{9F9F5879-21A2-4DB1-8D9F-DB6F35DE1CE5}" type="presOf" srcId="{D5FFB408-9A50-4DBF-B769-D88DDFFF899D}" destId="{E19FB9A1-A1FC-4880-BFDC-82ECDFD56E67}" srcOrd="0" destOrd="0" presId="urn:microsoft.com/office/officeart/2005/8/layout/hierarchy3"/>
    <dgm:cxn modelId="{3D57D1A8-B387-4237-AE15-15C1CA28FA7C}" type="presOf" srcId="{325F08EE-EC0F-4C2D-B0A5-062BFA4B6B0C}" destId="{A1BE3DC5-BCBA-4722-AF81-0B377B934782}" srcOrd="1" destOrd="0" presId="urn:microsoft.com/office/officeart/2005/8/layout/hierarchy3"/>
    <dgm:cxn modelId="{288BDF7A-6490-49A2-9CBC-2B17048CFB18}" type="presOf" srcId="{229A1748-D029-4BDC-930F-C3E9CC14EADE}" destId="{0AC78FE1-C785-49FC-8B4C-50B792B691DB}" srcOrd="0" destOrd="0" presId="urn:microsoft.com/office/officeart/2005/8/layout/hierarchy3"/>
    <dgm:cxn modelId="{B65F0E9C-9181-4A7B-BC21-3F7DF10C8475}" type="presOf" srcId="{D53B2C89-53C3-4E92-86AA-2007D0676836}" destId="{5B9D1ECD-D759-49A3-A14A-891785A5070C}" srcOrd="0" destOrd="0" presId="urn:microsoft.com/office/officeart/2005/8/layout/hierarchy3"/>
    <dgm:cxn modelId="{7326A970-A1FC-4419-B549-A38F9EF3E530}" type="presParOf" srcId="{E19FB9A1-A1FC-4880-BFDC-82ECDFD56E67}" destId="{BBA83B72-0A00-4358-BBFC-BFB0B4702778}" srcOrd="0" destOrd="0" presId="urn:microsoft.com/office/officeart/2005/8/layout/hierarchy3"/>
    <dgm:cxn modelId="{7C9618F4-C52A-4FD3-AE48-772031E49D4D}" type="presParOf" srcId="{BBA83B72-0A00-4358-BBFC-BFB0B4702778}" destId="{2028EFF6-B5AF-4D03-AF5C-203B3EA7D14B}" srcOrd="0" destOrd="0" presId="urn:microsoft.com/office/officeart/2005/8/layout/hierarchy3"/>
    <dgm:cxn modelId="{41D53DD0-B0B3-42CB-B6CC-B8C5AFFDA601}" type="presParOf" srcId="{2028EFF6-B5AF-4D03-AF5C-203B3EA7D14B}" destId="{79566E60-C668-47FA-8909-E5C63C47E494}" srcOrd="0" destOrd="0" presId="urn:microsoft.com/office/officeart/2005/8/layout/hierarchy3"/>
    <dgm:cxn modelId="{2EE6ADFD-3E6F-4B46-A338-7785853F1E70}" type="presParOf" srcId="{2028EFF6-B5AF-4D03-AF5C-203B3EA7D14B}" destId="{A1BE3DC5-BCBA-4722-AF81-0B377B934782}" srcOrd="1" destOrd="0" presId="urn:microsoft.com/office/officeart/2005/8/layout/hierarchy3"/>
    <dgm:cxn modelId="{207590B9-70EB-4039-958B-338E8AF3B8E3}" type="presParOf" srcId="{BBA83B72-0A00-4358-BBFC-BFB0B4702778}" destId="{549B3578-0DCC-461F-9051-6DD3BAACBA64}" srcOrd="1" destOrd="0" presId="urn:microsoft.com/office/officeart/2005/8/layout/hierarchy3"/>
    <dgm:cxn modelId="{2F0A0974-6FC3-45CE-BDDB-8B0EF163C958}" type="presParOf" srcId="{549B3578-0DCC-461F-9051-6DD3BAACBA64}" destId="{C2013AA8-6F1D-4109-AD80-14479CC00BF7}" srcOrd="0" destOrd="0" presId="urn:microsoft.com/office/officeart/2005/8/layout/hierarchy3"/>
    <dgm:cxn modelId="{1687009C-30E9-4CBA-B0AE-270404E84692}" type="presParOf" srcId="{549B3578-0DCC-461F-9051-6DD3BAACBA64}" destId="{0AC78FE1-C785-49FC-8B4C-50B792B691DB}" srcOrd="1" destOrd="0" presId="urn:microsoft.com/office/officeart/2005/8/layout/hierarchy3"/>
    <dgm:cxn modelId="{3B6201C0-419E-4197-B9E0-399607C0BB36}" type="presParOf" srcId="{549B3578-0DCC-461F-9051-6DD3BAACBA64}" destId="{929847D3-1DD2-4BF3-B042-86D772E8F779}" srcOrd="2" destOrd="0" presId="urn:microsoft.com/office/officeart/2005/8/layout/hierarchy3"/>
    <dgm:cxn modelId="{A4897C3B-0122-4CEC-8EE8-B9F271BBCFC1}" type="presParOf" srcId="{549B3578-0DCC-461F-9051-6DD3BAACBA64}" destId="{6CDA1713-8BFA-4921-97C3-3F6B1719D5A7}" srcOrd="3" destOrd="0" presId="urn:microsoft.com/office/officeart/2005/8/layout/hierarchy3"/>
    <dgm:cxn modelId="{495D53E0-6397-43E5-B485-4E039F71A93F}" type="presParOf" srcId="{E19FB9A1-A1FC-4880-BFDC-82ECDFD56E67}" destId="{F14EF39F-C321-4885-A41D-D792DBA10115}" srcOrd="1" destOrd="0" presId="urn:microsoft.com/office/officeart/2005/8/layout/hierarchy3"/>
    <dgm:cxn modelId="{632F6FBF-F8E6-4D58-93C5-BF3C8398CF57}" type="presParOf" srcId="{F14EF39F-C321-4885-A41D-D792DBA10115}" destId="{A72046BE-2524-4C4F-9003-4179EFB01599}" srcOrd="0" destOrd="0" presId="urn:microsoft.com/office/officeart/2005/8/layout/hierarchy3"/>
    <dgm:cxn modelId="{D9AA2E02-C843-4279-9356-34AB7D528E30}" type="presParOf" srcId="{A72046BE-2524-4C4F-9003-4179EFB01599}" destId="{36BA8621-1BE7-4FB7-9F17-9836F12E01ED}" srcOrd="0" destOrd="0" presId="urn:microsoft.com/office/officeart/2005/8/layout/hierarchy3"/>
    <dgm:cxn modelId="{93E2A363-1BE7-445B-A738-01C966412608}" type="presParOf" srcId="{A72046BE-2524-4C4F-9003-4179EFB01599}" destId="{A070A40E-12E8-4DEB-8481-1E4370783E81}" srcOrd="1" destOrd="0" presId="urn:microsoft.com/office/officeart/2005/8/layout/hierarchy3"/>
    <dgm:cxn modelId="{D3444F84-C516-4BA3-A9CF-12EE94B60DBB}" type="presParOf" srcId="{F14EF39F-C321-4885-A41D-D792DBA10115}" destId="{FB825841-72B3-4F2B-ADA8-EC5BD154B8E7}" srcOrd="1" destOrd="0" presId="urn:microsoft.com/office/officeart/2005/8/layout/hierarchy3"/>
    <dgm:cxn modelId="{772DD378-4559-41C0-B69A-59A50F9380DC}" type="presParOf" srcId="{FB825841-72B3-4F2B-ADA8-EC5BD154B8E7}" destId="{C7E61431-FE8C-441A-A394-48910CF461E5}" srcOrd="0" destOrd="0" presId="urn:microsoft.com/office/officeart/2005/8/layout/hierarchy3"/>
    <dgm:cxn modelId="{A7A74A4F-D5A3-432B-8F63-431A8F6FCCB3}" type="presParOf" srcId="{FB825841-72B3-4F2B-ADA8-EC5BD154B8E7}" destId="{5B9D1ECD-D759-49A3-A14A-891785A5070C}" srcOrd="1" destOrd="0" presId="urn:microsoft.com/office/officeart/2005/8/layout/hierarchy3"/>
    <dgm:cxn modelId="{6ABA5B07-E69A-4FA2-BFC5-927439E2AE67}" type="presParOf" srcId="{FB825841-72B3-4F2B-ADA8-EC5BD154B8E7}" destId="{4FB5DB12-DF01-4E86-BA75-FF03E669596A}" srcOrd="2" destOrd="0" presId="urn:microsoft.com/office/officeart/2005/8/layout/hierarchy3"/>
    <dgm:cxn modelId="{684BF909-8018-4A79-BD6E-5C0C0BBE169E}" type="presParOf" srcId="{FB825841-72B3-4F2B-ADA8-EC5BD154B8E7}" destId="{C04056C5-D9B7-4041-8DA0-D55BC2CCC47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FFB408-9A50-4DBF-B769-D88DDFFF899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25F08EE-EC0F-4C2D-B0A5-062BFA4B6B0C}">
      <dgm:prSet phldrT="[Texto]"/>
      <dgm:spPr/>
      <dgm:t>
        <a:bodyPr/>
        <a:lstStyle/>
        <a:p>
          <a:r>
            <a:rPr lang="es-CL" dirty="0" smtClean="0"/>
            <a:t>AFP 3  </a:t>
          </a:r>
          <a:endParaRPr lang="es-CL" dirty="0"/>
        </a:p>
      </dgm:t>
    </dgm:pt>
    <dgm:pt modelId="{D9DEABFC-E2D7-40D1-AB05-A64765B87A64}" type="parTrans" cxnId="{FAA6E924-9414-45C3-B6AB-C5D8496CAA92}">
      <dgm:prSet/>
      <dgm:spPr/>
      <dgm:t>
        <a:bodyPr/>
        <a:lstStyle/>
        <a:p>
          <a:endParaRPr lang="es-CL"/>
        </a:p>
      </dgm:t>
    </dgm:pt>
    <dgm:pt modelId="{7FE7CBB3-2116-4FC9-B534-FAE02104DA91}" type="sibTrans" cxnId="{FAA6E924-9414-45C3-B6AB-C5D8496CAA92}">
      <dgm:prSet/>
      <dgm:spPr/>
      <dgm:t>
        <a:bodyPr/>
        <a:lstStyle/>
        <a:p>
          <a:endParaRPr lang="es-CL"/>
        </a:p>
      </dgm:t>
    </dgm:pt>
    <dgm:pt modelId="{229A1748-D029-4BDC-930F-C3E9CC14EADE}">
      <dgm:prSet phldrT="[Texto]"/>
      <dgm:spPr/>
      <dgm:t>
        <a:bodyPr/>
        <a:lstStyle/>
        <a:p>
          <a:r>
            <a:rPr lang="es-CL" dirty="0" smtClean="0"/>
            <a:t>Fondo A</a:t>
          </a:r>
          <a:endParaRPr lang="es-CL" dirty="0"/>
        </a:p>
      </dgm:t>
    </dgm:pt>
    <dgm:pt modelId="{940845A6-0136-46DE-8F13-E7ED27493473}" type="parTrans" cxnId="{0DBD36CC-6C43-4EBD-93DB-AE9736D42DB3}">
      <dgm:prSet/>
      <dgm:spPr/>
      <dgm:t>
        <a:bodyPr/>
        <a:lstStyle/>
        <a:p>
          <a:endParaRPr lang="es-CL"/>
        </a:p>
      </dgm:t>
    </dgm:pt>
    <dgm:pt modelId="{16FC95EF-3F82-47CE-8613-C480B212BFF6}" type="sibTrans" cxnId="{0DBD36CC-6C43-4EBD-93DB-AE9736D42DB3}">
      <dgm:prSet/>
      <dgm:spPr/>
      <dgm:t>
        <a:bodyPr/>
        <a:lstStyle/>
        <a:p>
          <a:endParaRPr lang="es-CL"/>
        </a:p>
      </dgm:t>
    </dgm:pt>
    <dgm:pt modelId="{59F24858-FD2D-4DE7-9002-9D6FF078ECE1}">
      <dgm:prSet phldrT="[Texto]"/>
      <dgm:spPr/>
      <dgm:t>
        <a:bodyPr/>
        <a:lstStyle/>
        <a:p>
          <a:r>
            <a:rPr lang="es-CL" dirty="0" smtClean="0"/>
            <a:t>Fondo B</a:t>
          </a:r>
          <a:endParaRPr lang="es-CL" dirty="0"/>
        </a:p>
      </dgm:t>
    </dgm:pt>
    <dgm:pt modelId="{4119665E-DD44-4ACD-A87D-1F987C4B7B82}" type="parTrans" cxnId="{7801C113-7001-4D20-8485-C50C52092A2D}">
      <dgm:prSet/>
      <dgm:spPr/>
      <dgm:t>
        <a:bodyPr/>
        <a:lstStyle/>
        <a:p>
          <a:endParaRPr lang="es-CL"/>
        </a:p>
      </dgm:t>
    </dgm:pt>
    <dgm:pt modelId="{258563AB-8F21-41A0-8662-CB28164FB7BF}" type="sibTrans" cxnId="{7801C113-7001-4D20-8485-C50C52092A2D}">
      <dgm:prSet/>
      <dgm:spPr/>
      <dgm:t>
        <a:bodyPr/>
        <a:lstStyle/>
        <a:p>
          <a:endParaRPr lang="es-CL"/>
        </a:p>
      </dgm:t>
    </dgm:pt>
    <dgm:pt modelId="{F907E3BD-4AD1-4E2B-B8C3-68A380203698}">
      <dgm:prSet phldrT="[Texto]"/>
      <dgm:spPr/>
      <dgm:t>
        <a:bodyPr/>
        <a:lstStyle/>
        <a:p>
          <a:r>
            <a:rPr lang="es-CL" dirty="0" smtClean="0"/>
            <a:t>AFP 4</a:t>
          </a:r>
          <a:endParaRPr lang="es-CL" dirty="0"/>
        </a:p>
      </dgm:t>
    </dgm:pt>
    <dgm:pt modelId="{B2F2A5F8-3A9E-4AD5-B922-60D472007105}" type="parTrans" cxnId="{6B6143C8-55FC-4A92-BD66-401C6C7021EA}">
      <dgm:prSet/>
      <dgm:spPr/>
      <dgm:t>
        <a:bodyPr/>
        <a:lstStyle/>
        <a:p>
          <a:endParaRPr lang="es-CL"/>
        </a:p>
      </dgm:t>
    </dgm:pt>
    <dgm:pt modelId="{DED7CA1C-EBC3-466F-BDB2-C616F4C37A24}" type="sibTrans" cxnId="{6B6143C8-55FC-4A92-BD66-401C6C7021EA}">
      <dgm:prSet/>
      <dgm:spPr/>
      <dgm:t>
        <a:bodyPr/>
        <a:lstStyle/>
        <a:p>
          <a:endParaRPr lang="es-CL"/>
        </a:p>
      </dgm:t>
    </dgm:pt>
    <dgm:pt modelId="{D53B2C89-53C3-4E92-86AA-2007D0676836}">
      <dgm:prSet phldrT="[Texto]"/>
      <dgm:spPr/>
      <dgm:t>
        <a:bodyPr/>
        <a:lstStyle/>
        <a:p>
          <a:r>
            <a:rPr lang="es-CL" dirty="0" smtClean="0"/>
            <a:t>Fondo A</a:t>
          </a:r>
          <a:endParaRPr lang="es-CL" dirty="0"/>
        </a:p>
      </dgm:t>
    </dgm:pt>
    <dgm:pt modelId="{7B11DCC9-2FBC-4913-AB82-C36087FAA7D4}" type="parTrans" cxnId="{99BC14F2-837E-4FC9-8E30-5FE3C55CBDBF}">
      <dgm:prSet/>
      <dgm:spPr/>
      <dgm:t>
        <a:bodyPr/>
        <a:lstStyle/>
        <a:p>
          <a:endParaRPr lang="es-CL"/>
        </a:p>
      </dgm:t>
    </dgm:pt>
    <dgm:pt modelId="{31609BF8-81A6-427D-B3F0-4A01598BE344}" type="sibTrans" cxnId="{99BC14F2-837E-4FC9-8E30-5FE3C55CBDBF}">
      <dgm:prSet/>
      <dgm:spPr/>
      <dgm:t>
        <a:bodyPr/>
        <a:lstStyle/>
        <a:p>
          <a:endParaRPr lang="es-CL"/>
        </a:p>
      </dgm:t>
    </dgm:pt>
    <dgm:pt modelId="{E48D2C8C-8F7C-4A19-8D2F-D8220AE7832C}">
      <dgm:prSet phldrT="[Texto]"/>
      <dgm:spPr/>
      <dgm:t>
        <a:bodyPr/>
        <a:lstStyle/>
        <a:p>
          <a:r>
            <a:rPr lang="es-CL" dirty="0" smtClean="0"/>
            <a:t>Fondo B</a:t>
          </a:r>
          <a:endParaRPr lang="es-CL" dirty="0"/>
        </a:p>
      </dgm:t>
    </dgm:pt>
    <dgm:pt modelId="{02F17C8A-65E7-4BA7-B4F5-2F734780F313}" type="parTrans" cxnId="{2D012277-2630-4157-B642-4DE7CC1AE496}">
      <dgm:prSet/>
      <dgm:spPr/>
      <dgm:t>
        <a:bodyPr/>
        <a:lstStyle/>
        <a:p>
          <a:endParaRPr lang="es-CL"/>
        </a:p>
      </dgm:t>
    </dgm:pt>
    <dgm:pt modelId="{835D89CB-B8BC-4C62-A5F1-1DEDF9D0A836}" type="sibTrans" cxnId="{2D012277-2630-4157-B642-4DE7CC1AE496}">
      <dgm:prSet/>
      <dgm:spPr/>
      <dgm:t>
        <a:bodyPr/>
        <a:lstStyle/>
        <a:p>
          <a:endParaRPr lang="es-CL"/>
        </a:p>
      </dgm:t>
    </dgm:pt>
    <dgm:pt modelId="{E19FB9A1-A1FC-4880-BFDC-82ECDFD56E67}" type="pres">
      <dgm:prSet presAssocID="{D5FFB408-9A50-4DBF-B769-D88DDFFF89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BBA83B72-0A00-4358-BBFC-BFB0B4702778}" type="pres">
      <dgm:prSet presAssocID="{325F08EE-EC0F-4C2D-B0A5-062BFA4B6B0C}" presName="root" presStyleCnt="0"/>
      <dgm:spPr/>
    </dgm:pt>
    <dgm:pt modelId="{2028EFF6-B5AF-4D03-AF5C-203B3EA7D14B}" type="pres">
      <dgm:prSet presAssocID="{325F08EE-EC0F-4C2D-B0A5-062BFA4B6B0C}" presName="rootComposite" presStyleCnt="0"/>
      <dgm:spPr/>
    </dgm:pt>
    <dgm:pt modelId="{79566E60-C668-47FA-8909-E5C63C47E494}" type="pres">
      <dgm:prSet presAssocID="{325F08EE-EC0F-4C2D-B0A5-062BFA4B6B0C}" presName="rootText" presStyleLbl="node1" presStyleIdx="0" presStyleCnt="2"/>
      <dgm:spPr/>
      <dgm:t>
        <a:bodyPr/>
        <a:lstStyle/>
        <a:p>
          <a:endParaRPr lang="es-CL"/>
        </a:p>
      </dgm:t>
    </dgm:pt>
    <dgm:pt modelId="{A1BE3DC5-BCBA-4722-AF81-0B377B934782}" type="pres">
      <dgm:prSet presAssocID="{325F08EE-EC0F-4C2D-B0A5-062BFA4B6B0C}" presName="rootConnector" presStyleLbl="node1" presStyleIdx="0" presStyleCnt="2"/>
      <dgm:spPr/>
      <dgm:t>
        <a:bodyPr/>
        <a:lstStyle/>
        <a:p>
          <a:endParaRPr lang="es-CL"/>
        </a:p>
      </dgm:t>
    </dgm:pt>
    <dgm:pt modelId="{549B3578-0DCC-461F-9051-6DD3BAACBA64}" type="pres">
      <dgm:prSet presAssocID="{325F08EE-EC0F-4C2D-B0A5-062BFA4B6B0C}" presName="childShape" presStyleCnt="0"/>
      <dgm:spPr/>
    </dgm:pt>
    <dgm:pt modelId="{C2013AA8-6F1D-4109-AD80-14479CC00BF7}" type="pres">
      <dgm:prSet presAssocID="{940845A6-0136-46DE-8F13-E7ED27493473}" presName="Name13" presStyleLbl="parChTrans1D2" presStyleIdx="0" presStyleCnt="4"/>
      <dgm:spPr/>
      <dgm:t>
        <a:bodyPr/>
        <a:lstStyle/>
        <a:p>
          <a:endParaRPr lang="es-CL"/>
        </a:p>
      </dgm:t>
    </dgm:pt>
    <dgm:pt modelId="{0AC78FE1-C785-49FC-8B4C-50B792B691DB}" type="pres">
      <dgm:prSet presAssocID="{229A1748-D029-4BDC-930F-C3E9CC14EAD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29847D3-1DD2-4BF3-B042-86D772E8F779}" type="pres">
      <dgm:prSet presAssocID="{4119665E-DD44-4ACD-A87D-1F987C4B7B82}" presName="Name13" presStyleLbl="parChTrans1D2" presStyleIdx="1" presStyleCnt="4"/>
      <dgm:spPr/>
      <dgm:t>
        <a:bodyPr/>
        <a:lstStyle/>
        <a:p>
          <a:endParaRPr lang="es-CL"/>
        </a:p>
      </dgm:t>
    </dgm:pt>
    <dgm:pt modelId="{6CDA1713-8BFA-4921-97C3-3F6B1719D5A7}" type="pres">
      <dgm:prSet presAssocID="{59F24858-FD2D-4DE7-9002-9D6FF078ECE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14EF39F-C321-4885-A41D-D792DBA10115}" type="pres">
      <dgm:prSet presAssocID="{F907E3BD-4AD1-4E2B-B8C3-68A380203698}" presName="root" presStyleCnt="0"/>
      <dgm:spPr/>
    </dgm:pt>
    <dgm:pt modelId="{A72046BE-2524-4C4F-9003-4179EFB01599}" type="pres">
      <dgm:prSet presAssocID="{F907E3BD-4AD1-4E2B-B8C3-68A380203698}" presName="rootComposite" presStyleCnt="0"/>
      <dgm:spPr/>
    </dgm:pt>
    <dgm:pt modelId="{36BA8621-1BE7-4FB7-9F17-9836F12E01ED}" type="pres">
      <dgm:prSet presAssocID="{F907E3BD-4AD1-4E2B-B8C3-68A380203698}" presName="rootText" presStyleLbl="node1" presStyleIdx="1" presStyleCnt="2"/>
      <dgm:spPr/>
      <dgm:t>
        <a:bodyPr/>
        <a:lstStyle/>
        <a:p>
          <a:endParaRPr lang="es-CL"/>
        </a:p>
      </dgm:t>
    </dgm:pt>
    <dgm:pt modelId="{A070A40E-12E8-4DEB-8481-1E4370783E81}" type="pres">
      <dgm:prSet presAssocID="{F907E3BD-4AD1-4E2B-B8C3-68A380203698}" presName="rootConnector" presStyleLbl="node1" presStyleIdx="1" presStyleCnt="2"/>
      <dgm:spPr/>
      <dgm:t>
        <a:bodyPr/>
        <a:lstStyle/>
        <a:p>
          <a:endParaRPr lang="es-CL"/>
        </a:p>
      </dgm:t>
    </dgm:pt>
    <dgm:pt modelId="{FB825841-72B3-4F2B-ADA8-EC5BD154B8E7}" type="pres">
      <dgm:prSet presAssocID="{F907E3BD-4AD1-4E2B-B8C3-68A380203698}" presName="childShape" presStyleCnt="0"/>
      <dgm:spPr/>
    </dgm:pt>
    <dgm:pt modelId="{C7E61431-FE8C-441A-A394-48910CF461E5}" type="pres">
      <dgm:prSet presAssocID="{7B11DCC9-2FBC-4913-AB82-C36087FAA7D4}" presName="Name13" presStyleLbl="parChTrans1D2" presStyleIdx="2" presStyleCnt="4"/>
      <dgm:spPr/>
      <dgm:t>
        <a:bodyPr/>
        <a:lstStyle/>
        <a:p>
          <a:endParaRPr lang="es-CL"/>
        </a:p>
      </dgm:t>
    </dgm:pt>
    <dgm:pt modelId="{5B9D1ECD-D759-49A3-A14A-891785A5070C}" type="pres">
      <dgm:prSet presAssocID="{D53B2C89-53C3-4E92-86AA-2007D0676836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FB5DB12-DF01-4E86-BA75-FF03E669596A}" type="pres">
      <dgm:prSet presAssocID="{02F17C8A-65E7-4BA7-B4F5-2F734780F313}" presName="Name13" presStyleLbl="parChTrans1D2" presStyleIdx="3" presStyleCnt="4"/>
      <dgm:spPr/>
      <dgm:t>
        <a:bodyPr/>
        <a:lstStyle/>
        <a:p>
          <a:endParaRPr lang="es-CL"/>
        </a:p>
      </dgm:t>
    </dgm:pt>
    <dgm:pt modelId="{C04056C5-D9B7-4041-8DA0-D55BC2CCC473}" type="pres">
      <dgm:prSet presAssocID="{E48D2C8C-8F7C-4A19-8D2F-D8220AE7832C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7E00F55-5659-48DC-84E9-8645AE386A23}" type="presOf" srcId="{940845A6-0136-46DE-8F13-E7ED27493473}" destId="{C2013AA8-6F1D-4109-AD80-14479CC00BF7}" srcOrd="0" destOrd="0" presId="urn:microsoft.com/office/officeart/2005/8/layout/hierarchy3"/>
    <dgm:cxn modelId="{3274BEC0-A31B-4F67-8E6C-1657DC119BC3}" type="presOf" srcId="{D53B2C89-53C3-4E92-86AA-2007D0676836}" destId="{5B9D1ECD-D759-49A3-A14A-891785A5070C}" srcOrd="0" destOrd="0" presId="urn:microsoft.com/office/officeart/2005/8/layout/hierarchy3"/>
    <dgm:cxn modelId="{F7CBFBA7-07AD-4B32-A5DA-BE8CB54C1338}" type="presOf" srcId="{229A1748-D029-4BDC-930F-C3E9CC14EADE}" destId="{0AC78FE1-C785-49FC-8B4C-50B792B691DB}" srcOrd="0" destOrd="0" presId="urn:microsoft.com/office/officeart/2005/8/layout/hierarchy3"/>
    <dgm:cxn modelId="{33A3EE6F-207B-44F1-89DD-B830087DBC73}" type="presOf" srcId="{02F17C8A-65E7-4BA7-B4F5-2F734780F313}" destId="{4FB5DB12-DF01-4E86-BA75-FF03E669596A}" srcOrd="0" destOrd="0" presId="urn:microsoft.com/office/officeart/2005/8/layout/hierarchy3"/>
    <dgm:cxn modelId="{B78A9FCF-C3C3-403A-BAD6-72DA5723FFEF}" type="presOf" srcId="{325F08EE-EC0F-4C2D-B0A5-062BFA4B6B0C}" destId="{79566E60-C668-47FA-8909-E5C63C47E494}" srcOrd="0" destOrd="0" presId="urn:microsoft.com/office/officeart/2005/8/layout/hierarchy3"/>
    <dgm:cxn modelId="{7801C113-7001-4D20-8485-C50C52092A2D}" srcId="{325F08EE-EC0F-4C2D-B0A5-062BFA4B6B0C}" destId="{59F24858-FD2D-4DE7-9002-9D6FF078ECE1}" srcOrd="1" destOrd="0" parTransId="{4119665E-DD44-4ACD-A87D-1F987C4B7B82}" sibTransId="{258563AB-8F21-41A0-8662-CB28164FB7BF}"/>
    <dgm:cxn modelId="{8BAEEEAE-1919-45A5-8A9D-74B1C0293795}" type="presOf" srcId="{59F24858-FD2D-4DE7-9002-9D6FF078ECE1}" destId="{6CDA1713-8BFA-4921-97C3-3F6B1719D5A7}" srcOrd="0" destOrd="0" presId="urn:microsoft.com/office/officeart/2005/8/layout/hierarchy3"/>
    <dgm:cxn modelId="{A9EDBC6B-9985-4537-AC99-3D32A39C4A2A}" type="presOf" srcId="{4119665E-DD44-4ACD-A87D-1F987C4B7B82}" destId="{929847D3-1DD2-4BF3-B042-86D772E8F779}" srcOrd="0" destOrd="0" presId="urn:microsoft.com/office/officeart/2005/8/layout/hierarchy3"/>
    <dgm:cxn modelId="{7BA01BC7-7BC1-4AD5-A838-E2A7547A4926}" type="presOf" srcId="{325F08EE-EC0F-4C2D-B0A5-062BFA4B6B0C}" destId="{A1BE3DC5-BCBA-4722-AF81-0B377B934782}" srcOrd="1" destOrd="0" presId="urn:microsoft.com/office/officeart/2005/8/layout/hierarchy3"/>
    <dgm:cxn modelId="{98ED9AF9-BAEF-43F2-9F0C-BC8039F693EB}" type="presOf" srcId="{7B11DCC9-2FBC-4913-AB82-C36087FAA7D4}" destId="{C7E61431-FE8C-441A-A394-48910CF461E5}" srcOrd="0" destOrd="0" presId="urn:microsoft.com/office/officeart/2005/8/layout/hierarchy3"/>
    <dgm:cxn modelId="{0DBD36CC-6C43-4EBD-93DB-AE9736D42DB3}" srcId="{325F08EE-EC0F-4C2D-B0A5-062BFA4B6B0C}" destId="{229A1748-D029-4BDC-930F-C3E9CC14EADE}" srcOrd="0" destOrd="0" parTransId="{940845A6-0136-46DE-8F13-E7ED27493473}" sibTransId="{16FC95EF-3F82-47CE-8613-C480B212BFF6}"/>
    <dgm:cxn modelId="{FAB907DD-C1CE-4949-92B1-DEEA950EE55B}" type="presOf" srcId="{D5FFB408-9A50-4DBF-B769-D88DDFFF899D}" destId="{E19FB9A1-A1FC-4880-BFDC-82ECDFD56E67}" srcOrd="0" destOrd="0" presId="urn:microsoft.com/office/officeart/2005/8/layout/hierarchy3"/>
    <dgm:cxn modelId="{6B6143C8-55FC-4A92-BD66-401C6C7021EA}" srcId="{D5FFB408-9A50-4DBF-B769-D88DDFFF899D}" destId="{F907E3BD-4AD1-4E2B-B8C3-68A380203698}" srcOrd="1" destOrd="0" parTransId="{B2F2A5F8-3A9E-4AD5-B922-60D472007105}" sibTransId="{DED7CA1C-EBC3-466F-BDB2-C616F4C37A24}"/>
    <dgm:cxn modelId="{5BF76EA1-896B-4C84-A309-B1402B1A6D8C}" type="presOf" srcId="{F907E3BD-4AD1-4E2B-B8C3-68A380203698}" destId="{A070A40E-12E8-4DEB-8481-1E4370783E81}" srcOrd="1" destOrd="0" presId="urn:microsoft.com/office/officeart/2005/8/layout/hierarchy3"/>
    <dgm:cxn modelId="{F8E875CA-EED0-4E33-BF0B-0747EEE433E3}" type="presOf" srcId="{E48D2C8C-8F7C-4A19-8D2F-D8220AE7832C}" destId="{C04056C5-D9B7-4041-8DA0-D55BC2CCC473}" srcOrd="0" destOrd="0" presId="urn:microsoft.com/office/officeart/2005/8/layout/hierarchy3"/>
    <dgm:cxn modelId="{99BC14F2-837E-4FC9-8E30-5FE3C55CBDBF}" srcId="{F907E3BD-4AD1-4E2B-B8C3-68A380203698}" destId="{D53B2C89-53C3-4E92-86AA-2007D0676836}" srcOrd="0" destOrd="0" parTransId="{7B11DCC9-2FBC-4913-AB82-C36087FAA7D4}" sibTransId="{31609BF8-81A6-427D-B3F0-4A01598BE344}"/>
    <dgm:cxn modelId="{2D012277-2630-4157-B642-4DE7CC1AE496}" srcId="{F907E3BD-4AD1-4E2B-B8C3-68A380203698}" destId="{E48D2C8C-8F7C-4A19-8D2F-D8220AE7832C}" srcOrd="1" destOrd="0" parTransId="{02F17C8A-65E7-4BA7-B4F5-2F734780F313}" sibTransId="{835D89CB-B8BC-4C62-A5F1-1DEDF9D0A836}"/>
    <dgm:cxn modelId="{FAA6E924-9414-45C3-B6AB-C5D8496CAA92}" srcId="{D5FFB408-9A50-4DBF-B769-D88DDFFF899D}" destId="{325F08EE-EC0F-4C2D-B0A5-062BFA4B6B0C}" srcOrd="0" destOrd="0" parTransId="{D9DEABFC-E2D7-40D1-AB05-A64765B87A64}" sibTransId="{7FE7CBB3-2116-4FC9-B534-FAE02104DA91}"/>
    <dgm:cxn modelId="{2BCF472C-DA44-4E21-8E1D-2BA6C7F5C3EF}" type="presOf" srcId="{F907E3BD-4AD1-4E2B-B8C3-68A380203698}" destId="{36BA8621-1BE7-4FB7-9F17-9836F12E01ED}" srcOrd="0" destOrd="0" presId="urn:microsoft.com/office/officeart/2005/8/layout/hierarchy3"/>
    <dgm:cxn modelId="{5F945055-15EC-49DE-A0F6-41FE9678FAAF}" type="presParOf" srcId="{E19FB9A1-A1FC-4880-BFDC-82ECDFD56E67}" destId="{BBA83B72-0A00-4358-BBFC-BFB0B4702778}" srcOrd="0" destOrd="0" presId="urn:microsoft.com/office/officeart/2005/8/layout/hierarchy3"/>
    <dgm:cxn modelId="{DE701ABD-9ADC-41ED-B217-BA86F8EC5EFF}" type="presParOf" srcId="{BBA83B72-0A00-4358-BBFC-BFB0B4702778}" destId="{2028EFF6-B5AF-4D03-AF5C-203B3EA7D14B}" srcOrd="0" destOrd="0" presId="urn:microsoft.com/office/officeart/2005/8/layout/hierarchy3"/>
    <dgm:cxn modelId="{1145581A-E299-40F0-A87B-D274605C53AB}" type="presParOf" srcId="{2028EFF6-B5AF-4D03-AF5C-203B3EA7D14B}" destId="{79566E60-C668-47FA-8909-E5C63C47E494}" srcOrd="0" destOrd="0" presId="urn:microsoft.com/office/officeart/2005/8/layout/hierarchy3"/>
    <dgm:cxn modelId="{3BFDA8E5-FE2E-40B7-B920-090B5C04C106}" type="presParOf" srcId="{2028EFF6-B5AF-4D03-AF5C-203B3EA7D14B}" destId="{A1BE3DC5-BCBA-4722-AF81-0B377B934782}" srcOrd="1" destOrd="0" presId="urn:microsoft.com/office/officeart/2005/8/layout/hierarchy3"/>
    <dgm:cxn modelId="{3F0D5D77-F31B-48CE-9E7A-EB4E69530088}" type="presParOf" srcId="{BBA83B72-0A00-4358-BBFC-BFB0B4702778}" destId="{549B3578-0DCC-461F-9051-6DD3BAACBA64}" srcOrd="1" destOrd="0" presId="urn:microsoft.com/office/officeart/2005/8/layout/hierarchy3"/>
    <dgm:cxn modelId="{B83468B3-3BDD-499C-8CC7-48E2770305CF}" type="presParOf" srcId="{549B3578-0DCC-461F-9051-6DD3BAACBA64}" destId="{C2013AA8-6F1D-4109-AD80-14479CC00BF7}" srcOrd="0" destOrd="0" presId="urn:microsoft.com/office/officeart/2005/8/layout/hierarchy3"/>
    <dgm:cxn modelId="{ECBB4627-C1AA-48C2-AFA3-A2985FBE2FBC}" type="presParOf" srcId="{549B3578-0DCC-461F-9051-6DD3BAACBA64}" destId="{0AC78FE1-C785-49FC-8B4C-50B792B691DB}" srcOrd="1" destOrd="0" presId="urn:microsoft.com/office/officeart/2005/8/layout/hierarchy3"/>
    <dgm:cxn modelId="{81659A3E-5BB4-4CA9-AB69-F6A6FF615075}" type="presParOf" srcId="{549B3578-0DCC-461F-9051-6DD3BAACBA64}" destId="{929847D3-1DD2-4BF3-B042-86D772E8F779}" srcOrd="2" destOrd="0" presId="urn:microsoft.com/office/officeart/2005/8/layout/hierarchy3"/>
    <dgm:cxn modelId="{ADCD3E07-15B2-45D0-93AD-185D2C88F65A}" type="presParOf" srcId="{549B3578-0DCC-461F-9051-6DD3BAACBA64}" destId="{6CDA1713-8BFA-4921-97C3-3F6B1719D5A7}" srcOrd="3" destOrd="0" presId="urn:microsoft.com/office/officeart/2005/8/layout/hierarchy3"/>
    <dgm:cxn modelId="{F2C40417-07C6-4021-994E-B478646450FC}" type="presParOf" srcId="{E19FB9A1-A1FC-4880-BFDC-82ECDFD56E67}" destId="{F14EF39F-C321-4885-A41D-D792DBA10115}" srcOrd="1" destOrd="0" presId="urn:microsoft.com/office/officeart/2005/8/layout/hierarchy3"/>
    <dgm:cxn modelId="{479AECF4-AB6C-42D3-8702-D76CDBF83C19}" type="presParOf" srcId="{F14EF39F-C321-4885-A41D-D792DBA10115}" destId="{A72046BE-2524-4C4F-9003-4179EFB01599}" srcOrd="0" destOrd="0" presId="urn:microsoft.com/office/officeart/2005/8/layout/hierarchy3"/>
    <dgm:cxn modelId="{7C255269-40D8-4C95-860D-8072D5C31DAC}" type="presParOf" srcId="{A72046BE-2524-4C4F-9003-4179EFB01599}" destId="{36BA8621-1BE7-4FB7-9F17-9836F12E01ED}" srcOrd="0" destOrd="0" presId="urn:microsoft.com/office/officeart/2005/8/layout/hierarchy3"/>
    <dgm:cxn modelId="{8C7B0C4E-9F02-4A71-B2E9-F1223003A016}" type="presParOf" srcId="{A72046BE-2524-4C4F-9003-4179EFB01599}" destId="{A070A40E-12E8-4DEB-8481-1E4370783E81}" srcOrd="1" destOrd="0" presId="urn:microsoft.com/office/officeart/2005/8/layout/hierarchy3"/>
    <dgm:cxn modelId="{7BAB2DD3-02DF-41E5-A2C3-8FF0FF3BB765}" type="presParOf" srcId="{F14EF39F-C321-4885-A41D-D792DBA10115}" destId="{FB825841-72B3-4F2B-ADA8-EC5BD154B8E7}" srcOrd="1" destOrd="0" presId="urn:microsoft.com/office/officeart/2005/8/layout/hierarchy3"/>
    <dgm:cxn modelId="{DA7E54CA-E826-45FE-85F3-20BB46347FCA}" type="presParOf" srcId="{FB825841-72B3-4F2B-ADA8-EC5BD154B8E7}" destId="{C7E61431-FE8C-441A-A394-48910CF461E5}" srcOrd="0" destOrd="0" presId="urn:microsoft.com/office/officeart/2005/8/layout/hierarchy3"/>
    <dgm:cxn modelId="{1C4BC691-002B-4071-A9A2-89388FAF714D}" type="presParOf" srcId="{FB825841-72B3-4F2B-ADA8-EC5BD154B8E7}" destId="{5B9D1ECD-D759-49A3-A14A-891785A5070C}" srcOrd="1" destOrd="0" presId="urn:microsoft.com/office/officeart/2005/8/layout/hierarchy3"/>
    <dgm:cxn modelId="{69379132-FA20-465F-95FB-8FAD60295346}" type="presParOf" srcId="{FB825841-72B3-4F2B-ADA8-EC5BD154B8E7}" destId="{4FB5DB12-DF01-4E86-BA75-FF03E669596A}" srcOrd="2" destOrd="0" presId="urn:microsoft.com/office/officeart/2005/8/layout/hierarchy3"/>
    <dgm:cxn modelId="{0CECC6ED-611F-41FC-9F28-789136BC1054}" type="presParOf" srcId="{FB825841-72B3-4F2B-ADA8-EC5BD154B8E7}" destId="{C04056C5-D9B7-4041-8DA0-D55BC2CCC47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FFB408-9A50-4DBF-B769-D88DDFFF899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25F08EE-EC0F-4C2D-B0A5-062BFA4B6B0C}">
      <dgm:prSet phldrT="[Texto]"/>
      <dgm:spPr/>
      <dgm:t>
        <a:bodyPr/>
        <a:lstStyle/>
        <a:p>
          <a:r>
            <a:rPr lang="es-CL" dirty="0" smtClean="0"/>
            <a:t>AFP 5</a:t>
          </a:r>
          <a:endParaRPr lang="es-CL" dirty="0"/>
        </a:p>
      </dgm:t>
    </dgm:pt>
    <dgm:pt modelId="{D9DEABFC-E2D7-40D1-AB05-A64765B87A64}" type="parTrans" cxnId="{FAA6E924-9414-45C3-B6AB-C5D8496CAA92}">
      <dgm:prSet/>
      <dgm:spPr/>
      <dgm:t>
        <a:bodyPr/>
        <a:lstStyle/>
        <a:p>
          <a:endParaRPr lang="es-CL"/>
        </a:p>
      </dgm:t>
    </dgm:pt>
    <dgm:pt modelId="{7FE7CBB3-2116-4FC9-B534-FAE02104DA91}" type="sibTrans" cxnId="{FAA6E924-9414-45C3-B6AB-C5D8496CAA92}">
      <dgm:prSet/>
      <dgm:spPr/>
      <dgm:t>
        <a:bodyPr/>
        <a:lstStyle/>
        <a:p>
          <a:endParaRPr lang="es-CL"/>
        </a:p>
      </dgm:t>
    </dgm:pt>
    <dgm:pt modelId="{229A1748-D029-4BDC-930F-C3E9CC14EADE}">
      <dgm:prSet phldrT="[Texto]"/>
      <dgm:spPr/>
      <dgm:t>
        <a:bodyPr/>
        <a:lstStyle/>
        <a:p>
          <a:r>
            <a:rPr lang="es-CL" dirty="0" smtClean="0"/>
            <a:t>Fondo A</a:t>
          </a:r>
          <a:endParaRPr lang="es-CL" dirty="0"/>
        </a:p>
      </dgm:t>
    </dgm:pt>
    <dgm:pt modelId="{940845A6-0136-46DE-8F13-E7ED27493473}" type="parTrans" cxnId="{0DBD36CC-6C43-4EBD-93DB-AE9736D42DB3}">
      <dgm:prSet/>
      <dgm:spPr/>
      <dgm:t>
        <a:bodyPr/>
        <a:lstStyle/>
        <a:p>
          <a:endParaRPr lang="es-CL"/>
        </a:p>
      </dgm:t>
    </dgm:pt>
    <dgm:pt modelId="{16FC95EF-3F82-47CE-8613-C480B212BFF6}" type="sibTrans" cxnId="{0DBD36CC-6C43-4EBD-93DB-AE9736D42DB3}">
      <dgm:prSet/>
      <dgm:spPr/>
      <dgm:t>
        <a:bodyPr/>
        <a:lstStyle/>
        <a:p>
          <a:endParaRPr lang="es-CL"/>
        </a:p>
      </dgm:t>
    </dgm:pt>
    <dgm:pt modelId="{59F24858-FD2D-4DE7-9002-9D6FF078ECE1}">
      <dgm:prSet phldrT="[Texto]"/>
      <dgm:spPr/>
      <dgm:t>
        <a:bodyPr/>
        <a:lstStyle/>
        <a:p>
          <a:r>
            <a:rPr lang="es-CL" dirty="0" smtClean="0"/>
            <a:t>Fondo B</a:t>
          </a:r>
          <a:endParaRPr lang="es-CL" dirty="0"/>
        </a:p>
      </dgm:t>
    </dgm:pt>
    <dgm:pt modelId="{4119665E-DD44-4ACD-A87D-1F987C4B7B82}" type="parTrans" cxnId="{7801C113-7001-4D20-8485-C50C52092A2D}">
      <dgm:prSet/>
      <dgm:spPr/>
      <dgm:t>
        <a:bodyPr/>
        <a:lstStyle/>
        <a:p>
          <a:endParaRPr lang="es-CL"/>
        </a:p>
      </dgm:t>
    </dgm:pt>
    <dgm:pt modelId="{258563AB-8F21-41A0-8662-CB28164FB7BF}" type="sibTrans" cxnId="{7801C113-7001-4D20-8485-C50C52092A2D}">
      <dgm:prSet/>
      <dgm:spPr/>
      <dgm:t>
        <a:bodyPr/>
        <a:lstStyle/>
        <a:p>
          <a:endParaRPr lang="es-CL"/>
        </a:p>
      </dgm:t>
    </dgm:pt>
    <dgm:pt modelId="{F907E3BD-4AD1-4E2B-B8C3-68A380203698}">
      <dgm:prSet phldrT="[Texto]"/>
      <dgm:spPr/>
      <dgm:t>
        <a:bodyPr/>
        <a:lstStyle/>
        <a:p>
          <a:r>
            <a:rPr lang="es-CL" dirty="0" smtClean="0"/>
            <a:t>AFP 6</a:t>
          </a:r>
          <a:endParaRPr lang="es-CL" dirty="0"/>
        </a:p>
      </dgm:t>
    </dgm:pt>
    <dgm:pt modelId="{B2F2A5F8-3A9E-4AD5-B922-60D472007105}" type="parTrans" cxnId="{6B6143C8-55FC-4A92-BD66-401C6C7021EA}">
      <dgm:prSet/>
      <dgm:spPr/>
      <dgm:t>
        <a:bodyPr/>
        <a:lstStyle/>
        <a:p>
          <a:endParaRPr lang="es-CL"/>
        </a:p>
      </dgm:t>
    </dgm:pt>
    <dgm:pt modelId="{DED7CA1C-EBC3-466F-BDB2-C616F4C37A24}" type="sibTrans" cxnId="{6B6143C8-55FC-4A92-BD66-401C6C7021EA}">
      <dgm:prSet/>
      <dgm:spPr/>
      <dgm:t>
        <a:bodyPr/>
        <a:lstStyle/>
        <a:p>
          <a:endParaRPr lang="es-CL"/>
        </a:p>
      </dgm:t>
    </dgm:pt>
    <dgm:pt modelId="{D53B2C89-53C3-4E92-86AA-2007D0676836}">
      <dgm:prSet phldrT="[Texto]"/>
      <dgm:spPr/>
      <dgm:t>
        <a:bodyPr/>
        <a:lstStyle/>
        <a:p>
          <a:r>
            <a:rPr lang="es-CL" dirty="0" smtClean="0"/>
            <a:t>Fondo A</a:t>
          </a:r>
          <a:endParaRPr lang="es-CL" dirty="0"/>
        </a:p>
      </dgm:t>
    </dgm:pt>
    <dgm:pt modelId="{7B11DCC9-2FBC-4913-AB82-C36087FAA7D4}" type="parTrans" cxnId="{99BC14F2-837E-4FC9-8E30-5FE3C55CBDBF}">
      <dgm:prSet/>
      <dgm:spPr/>
      <dgm:t>
        <a:bodyPr/>
        <a:lstStyle/>
        <a:p>
          <a:endParaRPr lang="es-CL"/>
        </a:p>
      </dgm:t>
    </dgm:pt>
    <dgm:pt modelId="{31609BF8-81A6-427D-B3F0-4A01598BE344}" type="sibTrans" cxnId="{99BC14F2-837E-4FC9-8E30-5FE3C55CBDBF}">
      <dgm:prSet/>
      <dgm:spPr/>
      <dgm:t>
        <a:bodyPr/>
        <a:lstStyle/>
        <a:p>
          <a:endParaRPr lang="es-CL"/>
        </a:p>
      </dgm:t>
    </dgm:pt>
    <dgm:pt modelId="{E48D2C8C-8F7C-4A19-8D2F-D8220AE7832C}">
      <dgm:prSet phldrT="[Texto]"/>
      <dgm:spPr/>
      <dgm:t>
        <a:bodyPr/>
        <a:lstStyle/>
        <a:p>
          <a:r>
            <a:rPr lang="es-CL" dirty="0" smtClean="0"/>
            <a:t>Fondo C</a:t>
          </a:r>
          <a:endParaRPr lang="es-CL" dirty="0"/>
        </a:p>
      </dgm:t>
    </dgm:pt>
    <dgm:pt modelId="{02F17C8A-65E7-4BA7-B4F5-2F734780F313}" type="parTrans" cxnId="{2D012277-2630-4157-B642-4DE7CC1AE496}">
      <dgm:prSet/>
      <dgm:spPr/>
      <dgm:t>
        <a:bodyPr/>
        <a:lstStyle/>
        <a:p>
          <a:endParaRPr lang="es-CL"/>
        </a:p>
      </dgm:t>
    </dgm:pt>
    <dgm:pt modelId="{835D89CB-B8BC-4C62-A5F1-1DEDF9D0A836}" type="sibTrans" cxnId="{2D012277-2630-4157-B642-4DE7CC1AE496}">
      <dgm:prSet/>
      <dgm:spPr/>
      <dgm:t>
        <a:bodyPr/>
        <a:lstStyle/>
        <a:p>
          <a:endParaRPr lang="es-CL"/>
        </a:p>
      </dgm:t>
    </dgm:pt>
    <dgm:pt modelId="{E19FB9A1-A1FC-4880-BFDC-82ECDFD56E67}" type="pres">
      <dgm:prSet presAssocID="{D5FFB408-9A50-4DBF-B769-D88DDFFF89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BBA83B72-0A00-4358-BBFC-BFB0B4702778}" type="pres">
      <dgm:prSet presAssocID="{325F08EE-EC0F-4C2D-B0A5-062BFA4B6B0C}" presName="root" presStyleCnt="0"/>
      <dgm:spPr/>
    </dgm:pt>
    <dgm:pt modelId="{2028EFF6-B5AF-4D03-AF5C-203B3EA7D14B}" type="pres">
      <dgm:prSet presAssocID="{325F08EE-EC0F-4C2D-B0A5-062BFA4B6B0C}" presName="rootComposite" presStyleCnt="0"/>
      <dgm:spPr/>
    </dgm:pt>
    <dgm:pt modelId="{79566E60-C668-47FA-8909-E5C63C47E494}" type="pres">
      <dgm:prSet presAssocID="{325F08EE-EC0F-4C2D-B0A5-062BFA4B6B0C}" presName="rootText" presStyleLbl="node1" presStyleIdx="0" presStyleCnt="2"/>
      <dgm:spPr/>
      <dgm:t>
        <a:bodyPr/>
        <a:lstStyle/>
        <a:p>
          <a:endParaRPr lang="es-CL"/>
        </a:p>
      </dgm:t>
    </dgm:pt>
    <dgm:pt modelId="{A1BE3DC5-BCBA-4722-AF81-0B377B934782}" type="pres">
      <dgm:prSet presAssocID="{325F08EE-EC0F-4C2D-B0A5-062BFA4B6B0C}" presName="rootConnector" presStyleLbl="node1" presStyleIdx="0" presStyleCnt="2"/>
      <dgm:spPr/>
      <dgm:t>
        <a:bodyPr/>
        <a:lstStyle/>
        <a:p>
          <a:endParaRPr lang="es-CL"/>
        </a:p>
      </dgm:t>
    </dgm:pt>
    <dgm:pt modelId="{549B3578-0DCC-461F-9051-6DD3BAACBA64}" type="pres">
      <dgm:prSet presAssocID="{325F08EE-EC0F-4C2D-B0A5-062BFA4B6B0C}" presName="childShape" presStyleCnt="0"/>
      <dgm:spPr/>
    </dgm:pt>
    <dgm:pt modelId="{C2013AA8-6F1D-4109-AD80-14479CC00BF7}" type="pres">
      <dgm:prSet presAssocID="{940845A6-0136-46DE-8F13-E7ED27493473}" presName="Name13" presStyleLbl="parChTrans1D2" presStyleIdx="0" presStyleCnt="4"/>
      <dgm:spPr/>
      <dgm:t>
        <a:bodyPr/>
        <a:lstStyle/>
        <a:p>
          <a:endParaRPr lang="es-CL"/>
        </a:p>
      </dgm:t>
    </dgm:pt>
    <dgm:pt modelId="{0AC78FE1-C785-49FC-8B4C-50B792B691DB}" type="pres">
      <dgm:prSet presAssocID="{229A1748-D029-4BDC-930F-C3E9CC14EAD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29847D3-1DD2-4BF3-B042-86D772E8F779}" type="pres">
      <dgm:prSet presAssocID="{4119665E-DD44-4ACD-A87D-1F987C4B7B82}" presName="Name13" presStyleLbl="parChTrans1D2" presStyleIdx="1" presStyleCnt="4"/>
      <dgm:spPr/>
      <dgm:t>
        <a:bodyPr/>
        <a:lstStyle/>
        <a:p>
          <a:endParaRPr lang="es-CL"/>
        </a:p>
      </dgm:t>
    </dgm:pt>
    <dgm:pt modelId="{6CDA1713-8BFA-4921-97C3-3F6B1719D5A7}" type="pres">
      <dgm:prSet presAssocID="{59F24858-FD2D-4DE7-9002-9D6FF078ECE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14EF39F-C321-4885-A41D-D792DBA10115}" type="pres">
      <dgm:prSet presAssocID="{F907E3BD-4AD1-4E2B-B8C3-68A380203698}" presName="root" presStyleCnt="0"/>
      <dgm:spPr/>
    </dgm:pt>
    <dgm:pt modelId="{A72046BE-2524-4C4F-9003-4179EFB01599}" type="pres">
      <dgm:prSet presAssocID="{F907E3BD-4AD1-4E2B-B8C3-68A380203698}" presName="rootComposite" presStyleCnt="0"/>
      <dgm:spPr/>
    </dgm:pt>
    <dgm:pt modelId="{36BA8621-1BE7-4FB7-9F17-9836F12E01ED}" type="pres">
      <dgm:prSet presAssocID="{F907E3BD-4AD1-4E2B-B8C3-68A380203698}" presName="rootText" presStyleLbl="node1" presStyleIdx="1" presStyleCnt="2"/>
      <dgm:spPr/>
      <dgm:t>
        <a:bodyPr/>
        <a:lstStyle/>
        <a:p>
          <a:endParaRPr lang="es-CL"/>
        </a:p>
      </dgm:t>
    </dgm:pt>
    <dgm:pt modelId="{A070A40E-12E8-4DEB-8481-1E4370783E81}" type="pres">
      <dgm:prSet presAssocID="{F907E3BD-4AD1-4E2B-B8C3-68A380203698}" presName="rootConnector" presStyleLbl="node1" presStyleIdx="1" presStyleCnt="2"/>
      <dgm:spPr/>
      <dgm:t>
        <a:bodyPr/>
        <a:lstStyle/>
        <a:p>
          <a:endParaRPr lang="es-CL"/>
        </a:p>
      </dgm:t>
    </dgm:pt>
    <dgm:pt modelId="{FB825841-72B3-4F2B-ADA8-EC5BD154B8E7}" type="pres">
      <dgm:prSet presAssocID="{F907E3BD-4AD1-4E2B-B8C3-68A380203698}" presName="childShape" presStyleCnt="0"/>
      <dgm:spPr/>
    </dgm:pt>
    <dgm:pt modelId="{C7E61431-FE8C-441A-A394-48910CF461E5}" type="pres">
      <dgm:prSet presAssocID="{7B11DCC9-2FBC-4913-AB82-C36087FAA7D4}" presName="Name13" presStyleLbl="parChTrans1D2" presStyleIdx="2" presStyleCnt="4"/>
      <dgm:spPr/>
      <dgm:t>
        <a:bodyPr/>
        <a:lstStyle/>
        <a:p>
          <a:endParaRPr lang="es-CL"/>
        </a:p>
      </dgm:t>
    </dgm:pt>
    <dgm:pt modelId="{5B9D1ECD-D759-49A3-A14A-891785A5070C}" type="pres">
      <dgm:prSet presAssocID="{D53B2C89-53C3-4E92-86AA-2007D0676836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FB5DB12-DF01-4E86-BA75-FF03E669596A}" type="pres">
      <dgm:prSet presAssocID="{02F17C8A-65E7-4BA7-B4F5-2F734780F313}" presName="Name13" presStyleLbl="parChTrans1D2" presStyleIdx="3" presStyleCnt="4"/>
      <dgm:spPr/>
      <dgm:t>
        <a:bodyPr/>
        <a:lstStyle/>
        <a:p>
          <a:endParaRPr lang="es-CL"/>
        </a:p>
      </dgm:t>
    </dgm:pt>
    <dgm:pt modelId="{C04056C5-D9B7-4041-8DA0-D55BC2CCC473}" type="pres">
      <dgm:prSet presAssocID="{E48D2C8C-8F7C-4A19-8D2F-D8220AE7832C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83DA9C0-5D73-4FA4-AE9F-9034EE4D19F9}" type="presOf" srcId="{D53B2C89-53C3-4E92-86AA-2007D0676836}" destId="{5B9D1ECD-D759-49A3-A14A-891785A5070C}" srcOrd="0" destOrd="0" presId="urn:microsoft.com/office/officeart/2005/8/layout/hierarchy3"/>
    <dgm:cxn modelId="{599CDCBE-B444-4704-93C7-1442964037F3}" type="presOf" srcId="{940845A6-0136-46DE-8F13-E7ED27493473}" destId="{C2013AA8-6F1D-4109-AD80-14479CC00BF7}" srcOrd="0" destOrd="0" presId="urn:microsoft.com/office/officeart/2005/8/layout/hierarchy3"/>
    <dgm:cxn modelId="{3FDA1BFD-E713-4FC5-8212-335EC41E98E9}" type="presOf" srcId="{229A1748-D029-4BDC-930F-C3E9CC14EADE}" destId="{0AC78FE1-C785-49FC-8B4C-50B792B691DB}" srcOrd="0" destOrd="0" presId="urn:microsoft.com/office/officeart/2005/8/layout/hierarchy3"/>
    <dgm:cxn modelId="{7801C113-7001-4D20-8485-C50C52092A2D}" srcId="{325F08EE-EC0F-4C2D-B0A5-062BFA4B6B0C}" destId="{59F24858-FD2D-4DE7-9002-9D6FF078ECE1}" srcOrd="1" destOrd="0" parTransId="{4119665E-DD44-4ACD-A87D-1F987C4B7B82}" sibTransId="{258563AB-8F21-41A0-8662-CB28164FB7BF}"/>
    <dgm:cxn modelId="{8CC56D59-B3AC-4BBA-868F-DE8FEB678AF1}" type="presOf" srcId="{325F08EE-EC0F-4C2D-B0A5-062BFA4B6B0C}" destId="{79566E60-C668-47FA-8909-E5C63C47E494}" srcOrd="0" destOrd="0" presId="urn:microsoft.com/office/officeart/2005/8/layout/hierarchy3"/>
    <dgm:cxn modelId="{123BD559-EEC4-4075-B58E-52F88989B376}" type="presOf" srcId="{F907E3BD-4AD1-4E2B-B8C3-68A380203698}" destId="{36BA8621-1BE7-4FB7-9F17-9836F12E01ED}" srcOrd="0" destOrd="0" presId="urn:microsoft.com/office/officeart/2005/8/layout/hierarchy3"/>
    <dgm:cxn modelId="{0DBD36CC-6C43-4EBD-93DB-AE9736D42DB3}" srcId="{325F08EE-EC0F-4C2D-B0A5-062BFA4B6B0C}" destId="{229A1748-D029-4BDC-930F-C3E9CC14EADE}" srcOrd="0" destOrd="0" parTransId="{940845A6-0136-46DE-8F13-E7ED27493473}" sibTransId="{16FC95EF-3F82-47CE-8613-C480B212BFF6}"/>
    <dgm:cxn modelId="{8772F76A-85F0-4F91-B807-FA8EE1903AC6}" type="presOf" srcId="{02F17C8A-65E7-4BA7-B4F5-2F734780F313}" destId="{4FB5DB12-DF01-4E86-BA75-FF03E669596A}" srcOrd="0" destOrd="0" presId="urn:microsoft.com/office/officeart/2005/8/layout/hierarchy3"/>
    <dgm:cxn modelId="{7F0DEB79-4D73-4C9E-83FF-60CF72D1612B}" type="presOf" srcId="{F907E3BD-4AD1-4E2B-B8C3-68A380203698}" destId="{A070A40E-12E8-4DEB-8481-1E4370783E81}" srcOrd="1" destOrd="0" presId="urn:microsoft.com/office/officeart/2005/8/layout/hierarchy3"/>
    <dgm:cxn modelId="{58B6D7D6-392B-4514-B0F8-5EE0219BD86B}" type="presOf" srcId="{E48D2C8C-8F7C-4A19-8D2F-D8220AE7832C}" destId="{C04056C5-D9B7-4041-8DA0-D55BC2CCC473}" srcOrd="0" destOrd="0" presId="urn:microsoft.com/office/officeart/2005/8/layout/hierarchy3"/>
    <dgm:cxn modelId="{6B6143C8-55FC-4A92-BD66-401C6C7021EA}" srcId="{D5FFB408-9A50-4DBF-B769-D88DDFFF899D}" destId="{F907E3BD-4AD1-4E2B-B8C3-68A380203698}" srcOrd="1" destOrd="0" parTransId="{B2F2A5F8-3A9E-4AD5-B922-60D472007105}" sibTransId="{DED7CA1C-EBC3-466F-BDB2-C616F4C37A24}"/>
    <dgm:cxn modelId="{A00910E7-FE8C-459C-A353-3DD54DE440CE}" type="presOf" srcId="{7B11DCC9-2FBC-4913-AB82-C36087FAA7D4}" destId="{C7E61431-FE8C-441A-A394-48910CF461E5}" srcOrd="0" destOrd="0" presId="urn:microsoft.com/office/officeart/2005/8/layout/hierarchy3"/>
    <dgm:cxn modelId="{99BC14F2-837E-4FC9-8E30-5FE3C55CBDBF}" srcId="{F907E3BD-4AD1-4E2B-B8C3-68A380203698}" destId="{D53B2C89-53C3-4E92-86AA-2007D0676836}" srcOrd="0" destOrd="0" parTransId="{7B11DCC9-2FBC-4913-AB82-C36087FAA7D4}" sibTransId="{31609BF8-81A6-427D-B3F0-4A01598BE344}"/>
    <dgm:cxn modelId="{A5D74169-2895-430F-838A-5F9FA2346A3D}" type="presOf" srcId="{4119665E-DD44-4ACD-A87D-1F987C4B7B82}" destId="{929847D3-1DD2-4BF3-B042-86D772E8F779}" srcOrd="0" destOrd="0" presId="urn:microsoft.com/office/officeart/2005/8/layout/hierarchy3"/>
    <dgm:cxn modelId="{8E46A3B6-F714-408B-9D41-5B0882FD877C}" type="presOf" srcId="{59F24858-FD2D-4DE7-9002-9D6FF078ECE1}" destId="{6CDA1713-8BFA-4921-97C3-3F6B1719D5A7}" srcOrd="0" destOrd="0" presId="urn:microsoft.com/office/officeart/2005/8/layout/hierarchy3"/>
    <dgm:cxn modelId="{6321BC7D-0CCF-43F2-A3F0-7B72B580D935}" type="presOf" srcId="{325F08EE-EC0F-4C2D-B0A5-062BFA4B6B0C}" destId="{A1BE3DC5-BCBA-4722-AF81-0B377B934782}" srcOrd="1" destOrd="0" presId="urn:microsoft.com/office/officeart/2005/8/layout/hierarchy3"/>
    <dgm:cxn modelId="{8E61E57E-6808-42E1-8A37-D05A6CBAEAC3}" type="presOf" srcId="{D5FFB408-9A50-4DBF-B769-D88DDFFF899D}" destId="{E19FB9A1-A1FC-4880-BFDC-82ECDFD56E67}" srcOrd="0" destOrd="0" presId="urn:microsoft.com/office/officeart/2005/8/layout/hierarchy3"/>
    <dgm:cxn modelId="{2D012277-2630-4157-B642-4DE7CC1AE496}" srcId="{F907E3BD-4AD1-4E2B-B8C3-68A380203698}" destId="{E48D2C8C-8F7C-4A19-8D2F-D8220AE7832C}" srcOrd="1" destOrd="0" parTransId="{02F17C8A-65E7-4BA7-B4F5-2F734780F313}" sibTransId="{835D89CB-B8BC-4C62-A5F1-1DEDF9D0A836}"/>
    <dgm:cxn modelId="{FAA6E924-9414-45C3-B6AB-C5D8496CAA92}" srcId="{D5FFB408-9A50-4DBF-B769-D88DDFFF899D}" destId="{325F08EE-EC0F-4C2D-B0A5-062BFA4B6B0C}" srcOrd="0" destOrd="0" parTransId="{D9DEABFC-E2D7-40D1-AB05-A64765B87A64}" sibTransId="{7FE7CBB3-2116-4FC9-B534-FAE02104DA91}"/>
    <dgm:cxn modelId="{CE113CE8-E3DA-4985-929F-4321562BB43E}" type="presParOf" srcId="{E19FB9A1-A1FC-4880-BFDC-82ECDFD56E67}" destId="{BBA83B72-0A00-4358-BBFC-BFB0B4702778}" srcOrd="0" destOrd="0" presId="urn:microsoft.com/office/officeart/2005/8/layout/hierarchy3"/>
    <dgm:cxn modelId="{25C3DA82-D125-40C9-936C-92BCB1F85504}" type="presParOf" srcId="{BBA83B72-0A00-4358-BBFC-BFB0B4702778}" destId="{2028EFF6-B5AF-4D03-AF5C-203B3EA7D14B}" srcOrd="0" destOrd="0" presId="urn:microsoft.com/office/officeart/2005/8/layout/hierarchy3"/>
    <dgm:cxn modelId="{01FB3455-883C-43FC-A22D-408AADB21FC7}" type="presParOf" srcId="{2028EFF6-B5AF-4D03-AF5C-203B3EA7D14B}" destId="{79566E60-C668-47FA-8909-E5C63C47E494}" srcOrd="0" destOrd="0" presId="urn:microsoft.com/office/officeart/2005/8/layout/hierarchy3"/>
    <dgm:cxn modelId="{AC6AB882-CC7E-469E-8080-C28E32B83841}" type="presParOf" srcId="{2028EFF6-B5AF-4D03-AF5C-203B3EA7D14B}" destId="{A1BE3DC5-BCBA-4722-AF81-0B377B934782}" srcOrd="1" destOrd="0" presId="urn:microsoft.com/office/officeart/2005/8/layout/hierarchy3"/>
    <dgm:cxn modelId="{CA924295-2CDF-48B2-904E-B8F821BD8870}" type="presParOf" srcId="{BBA83B72-0A00-4358-BBFC-BFB0B4702778}" destId="{549B3578-0DCC-461F-9051-6DD3BAACBA64}" srcOrd="1" destOrd="0" presId="urn:microsoft.com/office/officeart/2005/8/layout/hierarchy3"/>
    <dgm:cxn modelId="{85509374-34E2-467A-92C2-6137EC711913}" type="presParOf" srcId="{549B3578-0DCC-461F-9051-6DD3BAACBA64}" destId="{C2013AA8-6F1D-4109-AD80-14479CC00BF7}" srcOrd="0" destOrd="0" presId="urn:microsoft.com/office/officeart/2005/8/layout/hierarchy3"/>
    <dgm:cxn modelId="{F2E7BE28-7EAF-4B8C-A9EE-2BA209609ECF}" type="presParOf" srcId="{549B3578-0DCC-461F-9051-6DD3BAACBA64}" destId="{0AC78FE1-C785-49FC-8B4C-50B792B691DB}" srcOrd="1" destOrd="0" presId="urn:microsoft.com/office/officeart/2005/8/layout/hierarchy3"/>
    <dgm:cxn modelId="{665FDF7C-B4DF-4712-A955-2FDAE5029DDF}" type="presParOf" srcId="{549B3578-0DCC-461F-9051-6DD3BAACBA64}" destId="{929847D3-1DD2-4BF3-B042-86D772E8F779}" srcOrd="2" destOrd="0" presId="urn:microsoft.com/office/officeart/2005/8/layout/hierarchy3"/>
    <dgm:cxn modelId="{98A51D1B-5D93-47C0-AEC0-1E4732FFD1B2}" type="presParOf" srcId="{549B3578-0DCC-461F-9051-6DD3BAACBA64}" destId="{6CDA1713-8BFA-4921-97C3-3F6B1719D5A7}" srcOrd="3" destOrd="0" presId="urn:microsoft.com/office/officeart/2005/8/layout/hierarchy3"/>
    <dgm:cxn modelId="{2AE0809A-429E-496E-84B2-0D41D7043E16}" type="presParOf" srcId="{E19FB9A1-A1FC-4880-BFDC-82ECDFD56E67}" destId="{F14EF39F-C321-4885-A41D-D792DBA10115}" srcOrd="1" destOrd="0" presId="urn:microsoft.com/office/officeart/2005/8/layout/hierarchy3"/>
    <dgm:cxn modelId="{6227E555-07A8-4579-83FA-4C36EA85F1ED}" type="presParOf" srcId="{F14EF39F-C321-4885-A41D-D792DBA10115}" destId="{A72046BE-2524-4C4F-9003-4179EFB01599}" srcOrd="0" destOrd="0" presId="urn:microsoft.com/office/officeart/2005/8/layout/hierarchy3"/>
    <dgm:cxn modelId="{12D85D13-9695-4518-A5CE-A0638FD6C37D}" type="presParOf" srcId="{A72046BE-2524-4C4F-9003-4179EFB01599}" destId="{36BA8621-1BE7-4FB7-9F17-9836F12E01ED}" srcOrd="0" destOrd="0" presId="urn:microsoft.com/office/officeart/2005/8/layout/hierarchy3"/>
    <dgm:cxn modelId="{199C946A-24B4-428B-B370-817E8979BA4C}" type="presParOf" srcId="{A72046BE-2524-4C4F-9003-4179EFB01599}" destId="{A070A40E-12E8-4DEB-8481-1E4370783E81}" srcOrd="1" destOrd="0" presId="urn:microsoft.com/office/officeart/2005/8/layout/hierarchy3"/>
    <dgm:cxn modelId="{CC73CB07-7EE7-4B59-B824-C3FF4F2D6DD3}" type="presParOf" srcId="{F14EF39F-C321-4885-A41D-D792DBA10115}" destId="{FB825841-72B3-4F2B-ADA8-EC5BD154B8E7}" srcOrd="1" destOrd="0" presId="urn:microsoft.com/office/officeart/2005/8/layout/hierarchy3"/>
    <dgm:cxn modelId="{A525F145-1C58-4256-9BC5-D969F5E8E8E8}" type="presParOf" srcId="{FB825841-72B3-4F2B-ADA8-EC5BD154B8E7}" destId="{C7E61431-FE8C-441A-A394-48910CF461E5}" srcOrd="0" destOrd="0" presId="urn:microsoft.com/office/officeart/2005/8/layout/hierarchy3"/>
    <dgm:cxn modelId="{6CE72B79-499E-4531-9753-46B72DBA6AAC}" type="presParOf" srcId="{FB825841-72B3-4F2B-ADA8-EC5BD154B8E7}" destId="{5B9D1ECD-D759-49A3-A14A-891785A5070C}" srcOrd="1" destOrd="0" presId="urn:microsoft.com/office/officeart/2005/8/layout/hierarchy3"/>
    <dgm:cxn modelId="{55C93C5E-C779-4F53-8955-0B7BE99A5DB8}" type="presParOf" srcId="{FB825841-72B3-4F2B-ADA8-EC5BD154B8E7}" destId="{4FB5DB12-DF01-4E86-BA75-FF03E669596A}" srcOrd="2" destOrd="0" presId="urn:microsoft.com/office/officeart/2005/8/layout/hierarchy3"/>
    <dgm:cxn modelId="{5E0EE4EB-74BA-4437-A341-B1EB2F59AE69}" type="presParOf" srcId="{FB825841-72B3-4F2B-ADA8-EC5BD154B8E7}" destId="{C04056C5-D9B7-4041-8DA0-D55BC2CCC47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68C9BD-59B0-4620-8B89-A305B6F7A79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347AE05-4226-4AAA-B918-E63A54444497}">
      <dgm:prSet phldrT="[Texto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s-CL" dirty="0" smtClean="0"/>
            <a:t>Acelerado envejecimiento poblacional</a:t>
          </a:r>
          <a:endParaRPr lang="es-CL" dirty="0"/>
        </a:p>
      </dgm:t>
    </dgm:pt>
    <dgm:pt modelId="{DEECAED9-ADBF-4255-9121-1735283D6838}" type="parTrans" cxnId="{29F59E0F-0DFC-47D0-B023-6655BB66EFA9}">
      <dgm:prSet/>
      <dgm:spPr/>
      <dgm:t>
        <a:bodyPr/>
        <a:lstStyle/>
        <a:p>
          <a:endParaRPr lang="es-CL"/>
        </a:p>
      </dgm:t>
    </dgm:pt>
    <dgm:pt modelId="{3CEE82A7-B843-4418-A6A3-54505986FD1E}" type="sibTrans" cxnId="{29F59E0F-0DFC-47D0-B023-6655BB66EFA9}">
      <dgm:prSet/>
      <dgm:spPr/>
      <dgm:t>
        <a:bodyPr/>
        <a:lstStyle/>
        <a:p>
          <a:endParaRPr lang="es-CL"/>
        </a:p>
      </dgm:t>
    </dgm:pt>
    <dgm:pt modelId="{E122777E-1993-48A0-A05F-EB03B31EDDFF}">
      <dgm:prSet phldrT="[Texto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s-CL" dirty="0" smtClean="0"/>
            <a:t>Fecundidad en  rápido descenso a partir de mitad década  de los 60.</a:t>
          </a:r>
          <a:endParaRPr lang="es-CL" dirty="0"/>
        </a:p>
      </dgm:t>
    </dgm:pt>
    <dgm:pt modelId="{56F6BE82-2F49-42C7-8A9F-EB15237CC6EB}" type="parTrans" cxnId="{37DB0112-FCBB-4CA9-9561-87ECCD87B6B6}">
      <dgm:prSet/>
      <dgm:spPr/>
      <dgm:t>
        <a:bodyPr/>
        <a:lstStyle/>
        <a:p>
          <a:endParaRPr lang="es-CL"/>
        </a:p>
      </dgm:t>
    </dgm:pt>
    <dgm:pt modelId="{F21DF91D-4E21-4D7E-8320-58CF8338DDD7}" type="sibTrans" cxnId="{37DB0112-FCBB-4CA9-9561-87ECCD87B6B6}">
      <dgm:prSet/>
      <dgm:spPr/>
      <dgm:t>
        <a:bodyPr/>
        <a:lstStyle/>
        <a:p>
          <a:endParaRPr lang="es-CL"/>
        </a:p>
      </dgm:t>
    </dgm:pt>
    <dgm:pt modelId="{5C1CE0DF-3C01-4866-9368-44F37FF8F208}">
      <dgm:prSet phldrT="[Texto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s-CL" dirty="0" smtClean="0"/>
            <a:t> Alta dependencia adultos mayores. Aumento Esperanza de vida </a:t>
          </a:r>
          <a:endParaRPr lang="es-CL" dirty="0"/>
        </a:p>
      </dgm:t>
    </dgm:pt>
    <dgm:pt modelId="{F5A5321E-CA3D-41B9-B5F0-6CD8A164D066}" type="parTrans" cxnId="{07087ECD-7906-442E-ABEB-23F055DAE5B5}">
      <dgm:prSet/>
      <dgm:spPr/>
      <dgm:t>
        <a:bodyPr/>
        <a:lstStyle/>
        <a:p>
          <a:endParaRPr lang="es-CL"/>
        </a:p>
      </dgm:t>
    </dgm:pt>
    <dgm:pt modelId="{8B22C83C-5BC7-448B-8B6E-A05CCB9FDC62}" type="sibTrans" cxnId="{07087ECD-7906-442E-ABEB-23F055DAE5B5}">
      <dgm:prSet/>
      <dgm:spPr/>
      <dgm:t>
        <a:bodyPr/>
        <a:lstStyle/>
        <a:p>
          <a:endParaRPr lang="es-CL"/>
        </a:p>
      </dgm:t>
    </dgm:pt>
    <dgm:pt modelId="{70C0FE57-FCE3-4A9F-8BD9-2936086F31A6}">
      <dgm:prSet phldrT="[Texto]"/>
      <dgm:spPr/>
      <dgm:t>
        <a:bodyPr/>
        <a:lstStyle/>
        <a:p>
          <a:r>
            <a:rPr lang="es-CL" dirty="0" smtClean="0"/>
            <a:t>Bajo nivel de formalidad laboral</a:t>
          </a:r>
          <a:endParaRPr lang="es-CL" dirty="0"/>
        </a:p>
      </dgm:t>
    </dgm:pt>
    <dgm:pt modelId="{4688DA7A-AC5D-4A69-81F4-4E625CEFB559}" type="parTrans" cxnId="{D7B192A9-C4BD-4E4D-8CB0-C11E256DCC75}">
      <dgm:prSet/>
      <dgm:spPr/>
      <dgm:t>
        <a:bodyPr/>
        <a:lstStyle/>
        <a:p>
          <a:endParaRPr lang="es-CL"/>
        </a:p>
      </dgm:t>
    </dgm:pt>
    <dgm:pt modelId="{2BAD2F64-AE13-48CE-9B36-89CA5CCBFE19}" type="sibTrans" cxnId="{D7B192A9-C4BD-4E4D-8CB0-C11E256DCC75}">
      <dgm:prSet/>
      <dgm:spPr/>
      <dgm:t>
        <a:bodyPr/>
        <a:lstStyle/>
        <a:p>
          <a:endParaRPr lang="es-CL"/>
        </a:p>
      </dgm:t>
    </dgm:pt>
    <dgm:pt modelId="{B69D0108-920D-4E52-A579-9BE2F4E163AE}">
      <dgm:prSet phldrT="[Texto]"/>
      <dgm:spPr/>
      <dgm:t>
        <a:bodyPr/>
        <a:lstStyle/>
        <a:p>
          <a:r>
            <a:rPr lang="es-CL" dirty="0" smtClean="0"/>
            <a:t>Mujeres tienen densidad de cotización promedio de 33,3%; mediana 25,7%; </a:t>
          </a:r>
          <a:endParaRPr lang="es-CL" dirty="0"/>
        </a:p>
      </dgm:t>
    </dgm:pt>
    <dgm:pt modelId="{26EEBCB0-544F-43FA-8837-11EB756B7C61}" type="parTrans" cxnId="{B42C520A-6AE5-411B-AF35-D21CCC8AFEAC}">
      <dgm:prSet/>
      <dgm:spPr/>
      <dgm:t>
        <a:bodyPr/>
        <a:lstStyle/>
        <a:p>
          <a:endParaRPr lang="es-CL"/>
        </a:p>
      </dgm:t>
    </dgm:pt>
    <dgm:pt modelId="{A74F9E9E-F387-460B-9F68-D44A38731290}" type="sibTrans" cxnId="{B42C520A-6AE5-411B-AF35-D21CCC8AFEAC}">
      <dgm:prSet/>
      <dgm:spPr/>
      <dgm:t>
        <a:bodyPr/>
        <a:lstStyle/>
        <a:p>
          <a:endParaRPr lang="es-CL"/>
        </a:p>
      </dgm:t>
    </dgm:pt>
    <dgm:pt modelId="{FE556C74-E807-4E6A-99C8-F7F810E45DEF}">
      <dgm:prSet phldrT="[Texto]"/>
      <dgm:spPr/>
      <dgm:t>
        <a:bodyPr/>
        <a:lstStyle/>
        <a:p>
          <a:r>
            <a:rPr lang="es-CL" dirty="0" smtClean="0"/>
            <a:t>Hombres tienen densidad de cotización promedio de 48,8%; mediana 52,6%  </a:t>
          </a:r>
          <a:endParaRPr lang="es-CL" dirty="0"/>
        </a:p>
      </dgm:t>
    </dgm:pt>
    <dgm:pt modelId="{F1349A54-04D7-4E3B-A670-7D77E661BB86}" type="parTrans" cxnId="{88ECB1CD-D715-4D5A-80CA-9245A6623CEF}">
      <dgm:prSet/>
      <dgm:spPr/>
      <dgm:t>
        <a:bodyPr/>
        <a:lstStyle/>
        <a:p>
          <a:endParaRPr lang="es-CL"/>
        </a:p>
      </dgm:t>
    </dgm:pt>
    <dgm:pt modelId="{3C9103AF-A8DF-467A-AFF2-FC1AA2B54D34}" type="sibTrans" cxnId="{88ECB1CD-D715-4D5A-80CA-9245A6623CEF}">
      <dgm:prSet/>
      <dgm:spPr/>
      <dgm:t>
        <a:bodyPr/>
        <a:lstStyle/>
        <a:p>
          <a:endParaRPr lang="es-CL"/>
        </a:p>
      </dgm:t>
    </dgm:pt>
    <dgm:pt modelId="{8AF36EC6-3251-445E-936E-F90BC2FAD69C}">
      <dgm:prSet phldrT="[Texto]"/>
      <dgm:spPr/>
      <dgm:t>
        <a:bodyPr/>
        <a:lstStyle/>
        <a:p>
          <a:r>
            <a:rPr lang="es-CL" dirty="0" smtClean="0"/>
            <a:t>Rendimiento de activos financieros secularmente a la baja</a:t>
          </a:r>
          <a:endParaRPr lang="es-CL" dirty="0"/>
        </a:p>
      </dgm:t>
    </dgm:pt>
    <dgm:pt modelId="{31EACBD4-0A3A-4E98-887C-7A775E9A752B}" type="parTrans" cxnId="{066CDE41-C6FA-49CD-BB94-EB1A7F67599A}">
      <dgm:prSet/>
      <dgm:spPr/>
      <dgm:t>
        <a:bodyPr/>
        <a:lstStyle/>
        <a:p>
          <a:endParaRPr lang="es-CL"/>
        </a:p>
      </dgm:t>
    </dgm:pt>
    <dgm:pt modelId="{8A5685E0-959C-4698-B251-40F415049017}" type="sibTrans" cxnId="{066CDE41-C6FA-49CD-BB94-EB1A7F67599A}">
      <dgm:prSet/>
      <dgm:spPr/>
      <dgm:t>
        <a:bodyPr/>
        <a:lstStyle/>
        <a:p>
          <a:endParaRPr lang="es-CL"/>
        </a:p>
      </dgm:t>
    </dgm:pt>
    <dgm:pt modelId="{7FDA9253-4C26-4F3E-BA1E-54241FAA2F77}">
      <dgm:prSet phldrT="[Texto]"/>
      <dgm:spPr/>
      <dgm:t>
        <a:bodyPr/>
        <a:lstStyle/>
        <a:p>
          <a:r>
            <a:rPr lang="es-CL" dirty="0" smtClean="0"/>
            <a:t>Las rentabilidades han </a:t>
          </a:r>
          <a:r>
            <a:rPr lang="es-ES" dirty="0" smtClean="0"/>
            <a:t>ido paulatinamente decreciendo en el tiempo</a:t>
          </a:r>
          <a:endParaRPr lang="es-CL" dirty="0"/>
        </a:p>
      </dgm:t>
    </dgm:pt>
    <dgm:pt modelId="{4F1E381E-A536-4303-946C-DB362D506BF5}" type="parTrans" cxnId="{4D5CF74E-29F1-4ED1-912E-1E2E39BD2E81}">
      <dgm:prSet/>
      <dgm:spPr/>
      <dgm:t>
        <a:bodyPr/>
        <a:lstStyle/>
        <a:p>
          <a:endParaRPr lang="es-CL"/>
        </a:p>
      </dgm:t>
    </dgm:pt>
    <dgm:pt modelId="{B6A6A2D3-BF73-451B-97B3-C91AC4B0C7C6}" type="sibTrans" cxnId="{4D5CF74E-29F1-4ED1-912E-1E2E39BD2E81}">
      <dgm:prSet/>
      <dgm:spPr/>
      <dgm:t>
        <a:bodyPr/>
        <a:lstStyle/>
        <a:p>
          <a:endParaRPr lang="es-CL"/>
        </a:p>
      </dgm:t>
    </dgm:pt>
    <dgm:pt modelId="{79D32DCA-FC3B-4357-A79B-BFC1534FB8D5}">
      <dgm:prSet phldrT="[Texto]"/>
      <dgm:spPr/>
      <dgm:t>
        <a:bodyPr/>
        <a:lstStyle/>
        <a:p>
          <a:r>
            <a:rPr lang="es-CL" dirty="0" smtClean="0"/>
            <a:t>Tenderán a rentabilidades </a:t>
          </a:r>
          <a:r>
            <a:rPr lang="es-ES" dirty="0" smtClean="0"/>
            <a:t>similares a los de sus símiles de países más desarrollados</a:t>
          </a:r>
          <a:endParaRPr lang="es-CL" dirty="0"/>
        </a:p>
      </dgm:t>
    </dgm:pt>
    <dgm:pt modelId="{9A8235B7-AD10-4727-A865-0B57505589F8}" type="parTrans" cxnId="{15EC2665-42A5-4546-92A9-906457BC712B}">
      <dgm:prSet/>
      <dgm:spPr/>
      <dgm:t>
        <a:bodyPr/>
        <a:lstStyle/>
        <a:p>
          <a:endParaRPr lang="es-CL"/>
        </a:p>
      </dgm:t>
    </dgm:pt>
    <dgm:pt modelId="{426A32D8-C88C-4AE6-AAF2-45C73A701CD8}" type="sibTrans" cxnId="{15EC2665-42A5-4546-92A9-906457BC712B}">
      <dgm:prSet/>
      <dgm:spPr/>
      <dgm:t>
        <a:bodyPr/>
        <a:lstStyle/>
        <a:p>
          <a:endParaRPr lang="es-CL"/>
        </a:p>
      </dgm:t>
    </dgm:pt>
    <dgm:pt modelId="{7ED1C38C-0714-4252-9556-BEFEBF8EFB45}">
      <dgm:prSet phldrT="[Texto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s-CL" dirty="0" smtClean="0"/>
            <a:t>Cambios en relación de dependencia </a:t>
          </a:r>
          <a:endParaRPr lang="es-CL" dirty="0"/>
        </a:p>
      </dgm:t>
    </dgm:pt>
    <dgm:pt modelId="{115DFD33-E734-4149-83B2-323D2AD23F30}" type="parTrans" cxnId="{79D037A7-698E-488C-B929-3F459674AA79}">
      <dgm:prSet/>
      <dgm:spPr/>
      <dgm:t>
        <a:bodyPr/>
        <a:lstStyle/>
        <a:p>
          <a:endParaRPr lang="es-CL"/>
        </a:p>
      </dgm:t>
    </dgm:pt>
    <dgm:pt modelId="{2F269949-8E96-4C9C-8F29-C1012DF66DB1}" type="sibTrans" cxnId="{79D037A7-698E-488C-B929-3F459674AA79}">
      <dgm:prSet/>
      <dgm:spPr/>
      <dgm:t>
        <a:bodyPr/>
        <a:lstStyle/>
        <a:p>
          <a:endParaRPr lang="es-CL"/>
        </a:p>
      </dgm:t>
    </dgm:pt>
    <dgm:pt modelId="{2DF2CBBF-C00C-47DF-A5F6-9B66094BDA70}" type="pres">
      <dgm:prSet presAssocID="{6468C9BD-59B0-4620-8B89-A305B6F7A79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57BFCBE-E1D0-457A-925C-4A4C227819BA}" type="pres">
      <dgm:prSet presAssocID="{8347AE05-4226-4AAA-B918-E63A54444497}" presName="comp" presStyleCnt="0"/>
      <dgm:spPr/>
    </dgm:pt>
    <dgm:pt modelId="{A7D8FB92-2631-41D0-8380-FCB861D9B75C}" type="pres">
      <dgm:prSet presAssocID="{8347AE05-4226-4AAA-B918-E63A54444497}" presName="box" presStyleLbl="node1" presStyleIdx="0" presStyleCnt="3" custLinFactNeighborX="105"/>
      <dgm:spPr/>
      <dgm:t>
        <a:bodyPr/>
        <a:lstStyle/>
        <a:p>
          <a:endParaRPr lang="es-CL"/>
        </a:p>
      </dgm:t>
    </dgm:pt>
    <dgm:pt modelId="{F823435A-FEC2-48D9-B789-D300CB9D1BE2}" type="pres">
      <dgm:prSet presAssocID="{8347AE05-4226-4AAA-B918-E63A54444497}" presName="img" presStyleLbl="fgImgPlace1" presStyleIdx="0" presStyleCnt="3" custScaleY="960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FEF16350-03D7-4A11-9C20-CFBAAF204237}" type="pres">
      <dgm:prSet presAssocID="{8347AE05-4226-4AAA-B918-E63A5444449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24AE211-FE84-4DF7-8F6B-5CB51312C288}" type="pres">
      <dgm:prSet presAssocID="{3CEE82A7-B843-4418-A6A3-54505986FD1E}" presName="spacer" presStyleCnt="0"/>
      <dgm:spPr/>
    </dgm:pt>
    <dgm:pt modelId="{5CB4EF3D-A4F6-4A28-BBF3-8869C240AFB0}" type="pres">
      <dgm:prSet presAssocID="{70C0FE57-FCE3-4A9F-8BD9-2936086F31A6}" presName="comp" presStyleCnt="0"/>
      <dgm:spPr/>
    </dgm:pt>
    <dgm:pt modelId="{92F7DC14-293E-4B4A-B980-8C5A09C81F2C}" type="pres">
      <dgm:prSet presAssocID="{70C0FE57-FCE3-4A9F-8BD9-2936086F31A6}" presName="box" presStyleLbl="node1" presStyleIdx="1" presStyleCnt="3"/>
      <dgm:spPr/>
      <dgm:t>
        <a:bodyPr/>
        <a:lstStyle/>
        <a:p>
          <a:endParaRPr lang="es-CL"/>
        </a:p>
      </dgm:t>
    </dgm:pt>
    <dgm:pt modelId="{5DD4A07C-7F07-4853-920C-C56F259E6F94}" type="pres">
      <dgm:prSet presAssocID="{70C0FE57-FCE3-4A9F-8BD9-2936086F31A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8EF5EDA8-54FE-4B81-BA11-170C523255F7}" type="pres">
      <dgm:prSet presAssocID="{70C0FE57-FCE3-4A9F-8BD9-2936086F31A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693D487-3D5A-4E83-AFB3-78053D248420}" type="pres">
      <dgm:prSet presAssocID="{2BAD2F64-AE13-48CE-9B36-89CA5CCBFE19}" presName="spacer" presStyleCnt="0"/>
      <dgm:spPr/>
    </dgm:pt>
    <dgm:pt modelId="{19E4AC17-A5AD-43A1-AD5F-21DE3FDD4A48}" type="pres">
      <dgm:prSet presAssocID="{8AF36EC6-3251-445E-936E-F90BC2FAD69C}" presName="comp" presStyleCnt="0"/>
      <dgm:spPr/>
    </dgm:pt>
    <dgm:pt modelId="{5FA9F4AB-57EC-47E0-BE47-324AD3D4D75B}" type="pres">
      <dgm:prSet presAssocID="{8AF36EC6-3251-445E-936E-F90BC2FAD69C}" presName="box" presStyleLbl="node1" presStyleIdx="2" presStyleCnt="3"/>
      <dgm:spPr/>
      <dgm:t>
        <a:bodyPr/>
        <a:lstStyle/>
        <a:p>
          <a:endParaRPr lang="es-CL"/>
        </a:p>
      </dgm:t>
    </dgm:pt>
    <dgm:pt modelId="{42A89445-4461-43A0-9F44-2CBFEDD157FE}" type="pres">
      <dgm:prSet presAssocID="{8AF36EC6-3251-445E-936E-F90BC2FAD69C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3BF68E5F-3358-4CA6-9BB7-5A27D419A3AB}" type="pres">
      <dgm:prSet presAssocID="{8AF36EC6-3251-445E-936E-F90BC2FAD69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7DB0112-FCBB-4CA9-9561-87ECCD87B6B6}" srcId="{8347AE05-4226-4AAA-B918-E63A54444497}" destId="{E122777E-1993-48A0-A05F-EB03B31EDDFF}" srcOrd="0" destOrd="0" parTransId="{56F6BE82-2F49-42C7-8A9F-EB15237CC6EB}" sibTransId="{F21DF91D-4E21-4D7E-8320-58CF8338DDD7}"/>
    <dgm:cxn modelId="{0DF725FE-05CA-4A39-BDCD-5216546F0BBC}" type="presOf" srcId="{79D32DCA-FC3B-4357-A79B-BFC1534FB8D5}" destId="{3BF68E5F-3358-4CA6-9BB7-5A27D419A3AB}" srcOrd="1" destOrd="2" presId="urn:microsoft.com/office/officeart/2005/8/layout/vList4"/>
    <dgm:cxn modelId="{88ECB1CD-D715-4D5A-80CA-9245A6623CEF}" srcId="{70C0FE57-FCE3-4A9F-8BD9-2936086F31A6}" destId="{FE556C74-E807-4E6A-99C8-F7F810E45DEF}" srcOrd="1" destOrd="0" parTransId="{F1349A54-04D7-4E3B-A670-7D77E661BB86}" sibTransId="{3C9103AF-A8DF-467A-AFF2-FC1AA2B54D34}"/>
    <dgm:cxn modelId="{70B4F415-0FC9-4E1B-80E9-8DC8072C1683}" type="presOf" srcId="{B69D0108-920D-4E52-A579-9BE2F4E163AE}" destId="{92F7DC14-293E-4B4A-B980-8C5A09C81F2C}" srcOrd="0" destOrd="1" presId="urn:microsoft.com/office/officeart/2005/8/layout/vList4"/>
    <dgm:cxn modelId="{01CF42BE-5E2C-4B78-A340-5681F7A2DCD5}" type="presOf" srcId="{7ED1C38C-0714-4252-9556-BEFEBF8EFB45}" destId="{FEF16350-03D7-4A11-9C20-CFBAAF204237}" srcOrd="1" destOrd="2" presId="urn:microsoft.com/office/officeart/2005/8/layout/vList4"/>
    <dgm:cxn modelId="{BF2FE0FD-AF7E-4DE5-A704-C7E8A84A6770}" type="presOf" srcId="{79D32DCA-FC3B-4357-A79B-BFC1534FB8D5}" destId="{5FA9F4AB-57EC-47E0-BE47-324AD3D4D75B}" srcOrd="0" destOrd="2" presId="urn:microsoft.com/office/officeart/2005/8/layout/vList4"/>
    <dgm:cxn modelId="{07087ECD-7906-442E-ABEB-23F055DAE5B5}" srcId="{8347AE05-4226-4AAA-B918-E63A54444497}" destId="{5C1CE0DF-3C01-4866-9368-44F37FF8F208}" srcOrd="2" destOrd="0" parTransId="{F5A5321E-CA3D-41B9-B5F0-6CD8A164D066}" sibTransId="{8B22C83C-5BC7-448B-8B6E-A05CCB9FDC62}"/>
    <dgm:cxn modelId="{0B9FC9CB-53E4-42BE-8338-7162EA0AEBE6}" type="presOf" srcId="{7FDA9253-4C26-4F3E-BA1E-54241FAA2F77}" destId="{5FA9F4AB-57EC-47E0-BE47-324AD3D4D75B}" srcOrd="0" destOrd="1" presId="urn:microsoft.com/office/officeart/2005/8/layout/vList4"/>
    <dgm:cxn modelId="{79D037A7-698E-488C-B929-3F459674AA79}" srcId="{8347AE05-4226-4AAA-B918-E63A54444497}" destId="{7ED1C38C-0714-4252-9556-BEFEBF8EFB45}" srcOrd="1" destOrd="0" parTransId="{115DFD33-E734-4149-83B2-323D2AD23F30}" sibTransId="{2F269949-8E96-4C9C-8F29-C1012DF66DB1}"/>
    <dgm:cxn modelId="{C0E90108-1C91-42BC-B060-5BFCC07638AB}" type="presOf" srcId="{70C0FE57-FCE3-4A9F-8BD9-2936086F31A6}" destId="{8EF5EDA8-54FE-4B81-BA11-170C523255F7}" srcOrd="1" destOrd="0" presId="urn:microsoft.com/office/officeart/2005/8/layout/vList4"/>
    <dgm:cxn modelId="{58538A22-A88A-4CFB-BDF1-F1BC72174AB0}" type="presOf" srcId="{7FDA9253-4C26-4F3E-BA1E-54241FAA2F77}" destId="{3BF68E5F-3358-4CA6-9BB7-5A27D419A3AB}" srcOrd="1" destOrd="1" presId="urn:microsoft.com/office/officeart/2005/8/layout/vList4"/>
    <dgm:cxn modelId="{4D5CF74E-29F1-4ED1-912E-1E2E39BD2E81}" srcId="{8AF36EC6-3251-445E-936E-F90BC2FAD69C}" destId="{7FDA9253-4C26-4F3E-BA1E-54241FAA2F77}" srcOrd="0" destOrd="0" parTransId="{4F1E381E-A536-4303-946C-DB362D506BF5}" sibTransId="{B6A6A2D3-BF73-451B-97B3-C91AC4B0C7C6}"/>
    <dgm:cxn modelId="{29C640CD-EF1A-423F-A6A7-C88E91471F79}" type="presOf" srcId="{7ED1C38C-0714-4252-9556-BEFEBF8EFB45}" destId="{A7D8FB92-2631-41D0-8380-FCB861D9B75C}" srcOrd="0" destOrd="2" presId="urn:microsoft.com/office/officeart/2005/8/layout/vList4"/>
    <dgm:cxn modelId="{15EC2665-42A5-4546-92A9-906457BC712B}" srcId="{8AF36EC6-3251-445E-936E-F90BC2FAD69C}" destId="{79D32DCA-FC3B-4357-A79B-BFC1534FB8D5}" srcOrd="1" destOrd="0" parTransId="{9A8235B7-AD10-4727-A865-0B57505589F8}" sibTransId="{426A32D8-C88C-4AE6-AAF2-45C73A701CD8}"/>
    <dgm:cxn modelId="{E44B0CCF-A950-478A-9AFD-2D015B56A3C2}" type="presOf" srcId="{5C1CE0DF-3C01-4866-9368-44F37FF8F208}" destId="{FEF16350-03D7-4A11-9C20-CFBAAF204237}" srcOrd="1" destOrd="3" presId="urn:microsoft.com/office/officeart/2005/8/layout/vList4"/>
    <dgm:cxn modelId="{77646D54-97A0-43AD-9BEA-C51FACFFAE2B}" type="presOf" srcId="{8347AE05-4226-4AAA-B918-E63A54444497}" destId="{A7D8FB92-2631-41D0-8380-FCB861D9B75C}" srcOrd="0" destOrd="0" presId="urn:microsoft.com/office/officeart/2005/8/layout/vList4"/>
    <dgm:cxn modelId="{D5D658ED-D912-4AB1-A1CB-5D44AF556F86}" type="presOf" srcId="{FE556C74-E807-4E6A-99C8-F7F810E45DEF}" destId="{92F7DC14-293E-4B4A-B980-8C5A09C81F2C}" srcOrd="0" destOrd="2" presId="urn:microsoft.com/office/officeart/2005/8/layout/vList4"/>
    <dgm:cxn modelId="{EF1D78FC-C3C5-4776-9100-B0E93467E2FE}" type="presOf" srcId="{5C1CE0DF-3C01-4866-9368-44F37FF8F208}" destId="{A7D8FB92-2631-41D0-8380-FCB861D9B75C}" srcOrd="0" destOrd="3" presId="urn:microsoft.com/office/officeart/2005/8/layout/vList4"/>
    <dgm:cxn modelId="{0ACF690D-7424-4B9E-B296-A3ADF29B0E18}" type="presOf" srcId="{FE556C74-E807-4E6A-99C8-F7F810E45DEF}" destId="{8EF5EDA8-54FE-4B81-BA11-170C523255F7}" srcOrd="1" destOrd="2" presId="urn:microsoft.com/office/officeart/2005/8/layout/vList4"/>
    <dgm:cxn modelId="{B42C520A-6AE5-411B-AF35-D21CCC8AFEAC}" srcId="{70C0FE57-FCE3-4A9F-8BD9-2936086F31A6}" destId="{B69D0108-920D-4E52-A579-9BE2F4E163AE}" srcOrd="0" destOrd="0" parTransId="{26EEBCB0-544F-43FA-8837-11EB756B7C61}" sibTransId="{A74F9E9E-F387-460B-9F68-D44A38731290}"/>
    <dgm:cxn modelId="{3DDA8CCE-98BC-4404-B08D-15F90D704E5F}" type="presOf" srcId="{70C0FE57-FCE3-4A9F-8BD9-2936086F31A6}" destId="{92F7DC14-293E-4B4A-B980-8C5A09C81F2C}" srcOrd="0" destOrd="0" presId="urn:microsoft.com/office/officeart/2005/8/layout/vList4"/>
    <dgm:cxn modelId="{29F59E0F-0DFC-47D0-B023-6655BB66EFA9}" srcId="{6468C9BD-59B0-4620-8B89-A305B6F7A79C}" destId="{8347AE05-4226-4AAA-B918-E63A54444497}" srcOrd="0" destOrd="0" parTransId="{DEECAED9-ADBF-4255-9121-1735283D6838}" sibTransId="{3CEE82A7-B843-4418-A6A3-54505986FD1E}"/>
    <dgm:cxn modelId="{ADB4DE62-A7EA-4519-ABF1-D1243D612B4E}" type="presOf" srcId="{8AF36EC6-3251-445E-936E-F90BC2FAD69C}" destId="{5FA9F4AB-57EC-47E0-BE47-324AD3D4D75B}" srcOrd="0" destOrd="0" presId="urn:microsoft.com/office/officeart/2005/8/layout/vList4"/>
    <dgm:cxn modelId="{7CCD7F8B-BACC-4C4A-910A-6FD6288D4A5B}" type="presOf" srcId="{B69D0108-920D-4E52-A579-9BE2F4E163AE}" destId="{8EF5EDA8-54FE-4B81-BA11-170C523255F7}" srcOrd="1" destOrd="1" presId="urn:microsoft.com/office/officeart/2005/8/layout/vList4"/>
    <dgm:cxn modelId="{066CDE41-C6FA-49CD-BB94-EB1A7F67599A}" srcId="{6468C9BD-59B0-4620-8B89-A305B6F7A79C}" destId="{8AF36EC6-3251-445E-936E-F90BC2FAD69C}" srcOrd="2" destOrd="0" parTransId="{31EACBD4-0A3A-4E98-887C-7A775E9A752B}" sibTransId="{8A5685E0-959C-4698-B251-40F415049017}"/>
    <dgm:cxn modelId="{7FEE6D4D-B5CC-4BFA-A14B-1DFCE8D86A8F}" type="presOf" srcId="{E122777E-1993-48A0-A05F-EB03B31EDDFF}" destId="{FEF16350-03D7-4A11-9C20-CFBAAF204237}" srcOrd="1" destOrd="1" presId="urn:microsoft.com/office/officeart/2005/8/layout/vList4"/>
    <dgm:cxn modelId="{D7B192A9-C4BD-4E4D-8CB0-C11E256DCC75}" srcId="{6468C9BD-59B0-4620-8B89-A305B6F7A79C}" destId="{70C0FE57-FCE3-4A9F-8BD9-2936086F31A6}" srcOrd="1" destOrd="0" parTransId="{4688DA7A-AC5D-4A69-81F4-4E625CEFB559}" sibTransId="{2BAD2F64-AE13-48CE-9B36-89CA5CCBFE19}"/>
    <dgm:cxn modelId="{A0B386FA-7D9F-4993-A47C-8F665B2DC722}" type="presOf" srcId="{8AF36EC6-3251-445E-936E-F90BC2FAD69C}" destId="{3BF68E5F-3358-4CA6-9BB7-5A27D419A3AB}" srcOrd="1" destOrd="0" presId="urn:microsoft.com/office/officeart/2005/8/layout/vList4"/>
    <dgm:cxn modelId="{F3953C81-8640-4A53-9C8B-4A3DF86488B2}" type="presOf" srcId="{E122777E-1993-48A0-A05F-EB03B31EDDFF}" destId="{A7D8FB92-2631-41D0-8380-FCB861D9B75C}" srcOrd="0" destOrd="1" presId="urn:microsoft.com/office/officeart/2005/8/layout/vList4"/>
    <dgm:cxn modelId="{234CEFAD-EE7F-4C19-8E72-DE1531EE21D2}" type="presOf" srcId="{6468C9BD-59B0-4620-8B89-A305B6F7A79C}" destId="{2DF2CBBF-C00C-47DF-A5F6-9B66094BDA70}" srcOrd="0" destOrd="0" presId="urn:microsoft.com/office/officeart/2005/8/layout/vList4"/>
    <dgm:cxn modelId="{88D199AA-ADA0-4E39-8F0F-5CAFBB573391}" type="presOf" srcId="{8347AE05-4226-4AAA-B918-E63A54444497}" destId="{FEF16350-03D7-4A11-9C20-CFBAAF204237}" srcOrd="1" destOrd="0" presId="urn:microsoft.com/office/officeart/2005/8/layout/vList4"/>
    <dgm:cxn modelId="{629D00CE-7804-4440-AF48-4ECCEB4CF75C}" type="presParOf" srcId="{2DF2CBBF-C00C-47DF-A5F6-9B66094BDA70}" destId="{D57BFCBE-E1D0-457A-925C-4A4C227819BA}" srcOrd="0" destOrd="0" presId="urn:microsoft.com/office/officeart/2005/8/layout/vList4"/>
    <dgm:cxn modelId="{7852F2A1-A772-4733-9C94-EFEDF9D83F75}" type="presParOf" srcId="{D57BFCBE-E1D0-457A-925C-4A4C227819BA}" destId="{A7D8FB92-2631-41D0-8380-FCB861D9B75C}" srcOrd="0" destOrd="0" presId="urn:microsoft.com/office/officeart/2005/8/layout/vList4"/>
    <dgm:cxn modelId="{451FEAB7-FE73-43FC-A01C-AAF12214A5EB}" type="presParOf" srcId="{D57BFCBE-E1D0-457A-925C-4A4C227819BA}" destId="{F823435A-FEC2-48D9-B789-D300CB9D1BE2}" srcOrd="1" destOrd="0" presId="urn:microsoft.com/office/officeart/2005/8/layout/vList4"/>
    <dgm:cxn modelId="{A5B5DF2E-9575-4FDF-A869-618F7DE46D42}" type="presParOf" srcId="{D57BFCBE-E1D0-457A-925C-4A4C227819BA}" destId="{FEF16350-03D7-4A11-9C20-CFBAAF204237}" srcOrd="2" destOrd="0" presId="urn:microsoft.com/office/officeart/2005/8/layout/vList4"/>
    <dgm:cxn modelId="{0A77CCFB-C8F0-437B-A0B4-0134253F2330}" type="presParOf" srcId="{2DF2CBBF-C00C-47DF-A5F6-9B66094BDA70}" destId="{424AE211-FE84-4DF7-8F6B-5CB51312C288}" srcOrd="1" destOrd="0" presId="urn:microsoft.com/office/officeart/2005/8/layout/vList4"/>
    <dgm:cxn modelId="{F2B2E838-0A5C-435C-8795-DC288E45196A}" type="presParOf" srcId="{2DF2CBBF-C00C-47DF-A5F6-9B66094BDA70}" destId="{5CB4EF3D-A4F6-4A28-BBF3-8869C240AFB0}" srcOrd="2" destOrd="0" presId="urn:microsoft.com/office/officeart/2005/8/layout/vList4"/>
    <dgm:cxn modelId="{04A0EB3B-EE4F-4405-97D2-34014EAFF74A}" type="presParOf" srcId="{5CB4EF3D-A4F6-4A28-BBF3-8869C240AFB0}" destId="{92F7DC14-293E-4B4A-B980-8C5A09C81F2C}" srcOrd="0" destOrd="0" presId="urn:microsoft.com/office/officeart/2005/8/layout/vList4"/>
    <dgm:cxn modelId="{E3FF30AF-DCA3-44BF-883A-A8C819BD52E1}" type="presParOf" srcId="{5CB4EF3D-A4F6-4A28-BBF3-8869C240AFB0}" destId="{5DD4A07C-7F07-4853-920C-C56F259E6F94}" srcOrd="1" destOrd="0" presId="urn:microsoft.com/office/officeart/2005/8/layout/vList4"/>
    <dgm:cxn modelId="{6ED21E79-4364-4D32-A7BC-FFC7F39709B1}" type="presParOf" srcId="{5CB4EF3D-A4F6-4A28-BBF3-8869C240AFB0}" destId="{8EF5EDA8-54FE-4B81-BA11-170C523255F7}" srcOrd="2" destOrd="0" presId="urn:microsoft.com/office/officeart/2005/8/layout/vList4"/>
    <dgm:cxn modelId="{34B1A2A2-F3EB-4129-B8BA-CDEBDE4B1643}" type="presParOf" srcId="{2DF2CBBF-C00C-47DF-A5F6-9B66094BDA70}" destId="{7693D487-3D5A-4E83-AFB3-78053D248420}" srcOrd="3" destOrd="0" presId="urn:microsoft.com/office/officeart/2005/8/layout/vList4"/>
    <dgm:cxn modelId="{C979764B-AD0F-4711-BF08-CEE4C28573E9}" type="presParOf" srcId="{2DF2CBBF-C00C-47DF-A5F6-9B66094BDA70}" destId="{19E4AC17-A5AD-43A1-AD5F-21DE3FDD4A48}" srcOrd="4" destOrd="0" presId="urn:microsoft.com/office/officeart/2005/8/layout/vList4"/>
    <dgm:cxn modelId="{F27B599A-87D7-4D7C-8C6D-C343F1044443}" type="presParOf" srcId="{19E4AC17-A5AD-43A1-AD5F-21DE3FDD4A48}" destId="{5FA9F4AB-57EC-47E0-BE47-324AD3D4D75B}" srcOrd="0" destOrd="0" presId="urn:microsoft.com/office/officeart/2005/8/layout/vList4"/>
    <dgm:cxn modelId="{B1A4EF08-526C-4DE4-919B-DFAD4D6687A3}" type="presParOf" srcId="{19E4AC17-A5AD-43A1-AD5F-21DE3FDD4A48}" destId="{42A89445-4461-43A0-9F44-2CBFEDD157FE}" srcOrd="1" destOrd="0" presId="urn:microsoft.com/office/officeart/2005/8/layout/vList4"/>
    <dgm:cxn modelId="{A70982BD-5EEF-4711-9DFB-8561BE8628F4}" type="presParOf" srcId="{19E4AC17-A5AD-43A1-AD5F-21DE3FDD4A48}" destId="{3BF68E5F-3358-4CA6-9BB7-5A27D419A3A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5A9449-A372-4CF4-B203-9196A08F0FF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E2B0D44-D27C-490D-8FBA-02509AC98246}">
      <dgm:prSet phldrT="[Texto]"/>
      <dgm:spPr/>
      <dgm:t>
        <a:bodyPr/>
        <a:lstStyle/>
        <a:p>
          <a:r>
            <a:rPr lang="es-CL" dirty="0" smtClean="0"/>
            <a:t>Escalera</a:t>
          </a:r>
          <a:endParaRPr lang="es-CL" dirty="0"/>
        </a:p>
      </dgm:t>
    </dgm:pt>
    <dgm:pt modelId="{A9C0A117-0734-4628-A460-D43251B20917}" type="parTrans" cxnId="{B9A9215F-0959-43B4-83B6-800C644DDF23}">
      <dgm:prSet/>
      <dgm:spPr/>
      <dgm:t>
        <a:bodyPr/>
        <a:lstStyle/>
        <a:p>
          <a:endParaRPr lang="es-CL"/>
        </a:p>
      </dgm:t>
    </dgm:pt>
    <dgm:pt modelId="{D7A22ADF-7D37-415F-A258-925E94C027FB}" type="sibTrans" cxnId="{B9A9215F-0959-43B4-83B6-800C644DDF23}">
      <dgm:prSet/>
      <dgm:spPr/>
      <dgm:t>
        <a:bodyPr/>
        <a:lstStyle/>
        <a:p>
          <a:endParaRPr lang="es-CL"/>
        </a:p>
      </dgm:t>
    </dgm:pt>
    <dgm:pt modelId="{05C8BEBA-600C-417B-B602-CE0B98469665}">
      <dgm:prSet phldrT="[Texto]"/>
      <dgm:spPr/>
      <dgm:t>
        <a:bodyPr/>
        <a:lstStyle/>
        <a:p>
          <a:r>
            <a:rPr lang="es-CL" dirty="0" smtClean="0"/>
            <a:t>De la</a:t>
          </a:r>
          <a:endParaRPr lang="es-CL" dirty="0"/>
        </a:p>
      </dgm:t>
    </dgm:pt>
    <dgm:pt modelId="{8CCB1998-4852-472C-B3CC-1D138B9CA2CC}" type="parTrans" cxnId="{D888133F-B025-4EE0-9B0F-EA0F7B50D0DC}">
      <dgm:prSet/>
      <dgm:spPr/>
      <dgm:t>
        <a:bodyPr/>
        <a:lstStyle/>
        <a:p>
          <a:endParaRPr lang="es-CL"/>
        </a:p>
      </dgm:t>
    </dgm:pt>
    <dgm:pt modelId="{364828B2-A14D-4BD3-A0BD-B19693A7311A}" type="sibTrans" cxnId="{D888133F-B025-4EE0-9B0F-EA0F7B50D0DC}">
      <dgm:prSet/>
      <dgm:spPr/>
      <dgm:t>
        <a:bodyPr/>
        <a:lstStyle/>
        <a:p>
          <a:endParaRPr lang="es-CL"/>
        </a:p>
      </dgm:t>
    </dgm:pt>
    <dgm:pt modelId="{C105A4B2-4A14-4968-B297-520151E5E392}">
      <dgm:prSet phldrT="[Texto]"/>
      <dgm:spPr/>
      <dgm:t>
        <a:bodyPr/>
        <a:lstStyle/>
        <a:p>
          <a:r>
            <a:rPr lang="es-CL" dirty="0" smtClean="0"/>
            <a:t>Seguridad Social</a:t>
          </a:r>
          <a:endParaRPr lang="es-CL" dirty="0"/>
        </a:p>
      </dgm:t>
    </dgm:pt>
    <dgm:pt modelId="{DC56E47A-F221-40C9-81D9-8054158CBB2A}" type="parTrans" cxnId="{262C1536-CC95-4DAA-9090-CB52723D680D}">
      <dgm:prSet/>
      <dgm:spPr/>
      <dgm:t>
        <a:bodyPr/>
        <a:lstStyle/>
        <a:p>
          <a:endParaRPr lang="es-CL"/>
        </a:p>
      </dgm:t>
    </dgm:pt>
    <dgm:pt modelId="{BE65F232-54DD-45D3-A5BE-70A76583EDB8}" type="sibTrans" cxnId="{262C1536-CC95-4DAA-9090-CB52723D680D}">
      <dgm:prSet/>
      <dgm:spPr/>
      <dgm:t>
        <a:bodyPr/>
        <a:lstStyle/>
        <a:p>
          <a:endParaRPr lang="es-CL"/>
        </a:p>
      </dgm:t>
    </dgm:pt>
    <dgm:pt modelId="{B7C3E2D9-3156-4CBC-A2C9-37E21436B0B3}" type="pres">
      <dgm:prSet presAssocID="{5A5A9449-A372-4CF4-B203-9196A08F0FF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42E490A0-932F-44F9-8F0C-44CBF4D83145}" type="pres">
      <dgm:prSet presAssocID="{AE2B0D44-D27C-490D-8FBA-02509AC98246}" presName="composite" presStyleCnt="0"/>
      <dgm:spPr/>
    </dgm:pt>
    <dgm:pt modelId="{CA32BD87-A002-4E69-B729-15B7507008F2}" type="pres">
      <dgm:prSet presAssocID="{AE2B0D44-D27C-490D-8FBA-02509AC98246}" presName="LShape" presStyleLbl="alignNode1" presStyleIdx="0" presStyleCnt="5" custLinFactNeighborY="0"/>
      <dgm:spPr>
        <a:solidFill>
          <a:srgbClr val="FFFF00"/>
        </a:solidFill>
        <a:ln>
          <a:solidFill>
            <a:srgbClr val="FF0000"/>
          </a:solidFill>
        </a:ln>
      </dgm:spPr>
    </dgm:pt>
    <dgm:pt modelId="{0F9CFAD7-C5B8-4AAC-A4BC-0AD26F0B4B66}" type="pres">
      <dgm:prSet presAssocID="{AE2B0D44-D27C-490D-8FBA-02509AC9824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20B1A12-28A1-4229-A4E5-3B2F784CCF13}" type="pres">
      <dgm:prSet presAssocID="{AE2B0D44-D27C-490D-8FBA-02509AC98246}" presName="Triangle" presStyleLbl="alignNode1" presStyleIdx="1" presStyleCnt="5"/>
      <dgm:spPr/>
    </dgm:pt>
    <dgm:pt modelId="{4AB100AE-2735-4A8F-9FF6-D45FDB238D99}" type="pres">
      <dgm:prSet presAssocID="{D7A22ADF-7D37-415F-A258-925E94C027FB}" presName="sibTrans" presStyleCnt="0"/>
      <dgm:spPr/>
    </dgm:pt>
    <dgm:pt modelId="{E452490C-B0AA-4D7D-BC17-FE0222081449}" type="pres">
      <dgm:prSet presAssocID="{D7A22ADF-7D37-415F-A258-925E94C027FB}" presName="space" presStyleCnt="0"/>
      <dgm:spPr/>
    </dgm:pt>
    <dgm:pt modelId="{07D88008-682C-4700-BDCC-69238C4AAAE0}" type="pres">
      <dgm:prSet presAssocID="{05C8BEBA-600C-417B-B602-CE0B98469665}" presName="composite" presStyleCnt="0"/>
      <dgm:spPr/>
    </dgm:pt>
    <dgm:pt modelId="{9D37CBAD-413E-4529-8924-C49807854DC0}" type="pres">
      <dgm:prSet presAssocID="{05C8BEBA-600C-417B-B602-CE0B98469665}" presName="LShape" presStyleLbl="alignNode1" presStyleIdx="2" presStyleCnt="5" custLinFactNeighborY="0"/>
      <dgm:spPr>
        <a:solidFill>
          <a:srgbClr val="FFFF00"/>
        </a:solidFill>
        <a:ln>
          <a:solidFill>
            <a:srgbClr val="FF0000"/>
          </a:solidFill>
        </a:ln>
      </dgm:spPr>
    </dgm:pt>
    <dgm:pt modelId="{EC6C2569-59B6-4445-9A61-FE74B3C3186B}" type="pres">
      <dgm:prSet presAssocID="{05C8BEBA-600C-417B-B602-CE0B9846966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D3B7CC3-78FA-4A8B-8C4A-18CBDA6C267F}" type="pres">
      <dgm:prSet presAssocID="{05C8BEBA-600C-417B-B602-CE0B98469665}" presName="Triangle" presStyleLbl="alignNode1" presStyleIdx="3" presStyleCnt="5"/>
      <dgm:spPr/>
    </dgm:pt>
    <dgm:pt modelId="{FA17228D-8D0B-42A6-BAFB-991EDE809745}" type="pres">
      <dgm:prSet presAssocID="{364828B2-A14D-4BD3-A0BD-B19693A7311A}" presName="sibTrans" presStyleCnt="0"/>
      <dgm:spPr/>
    </dgm:pt>
    <dgm:pt modelId="{1992A94B-8D0E-4D2E-992B-798A0B6781BB}" type="pres">
      <dgm:prSet presAssocID="{364828B2-A14D-4BD3-A0BD-B19693A7311A}" presName="space" presStyleCnt="0"/>
      <dgm:spPr/>
    </dgm:pt>
    <dgm:pt modelId="{EC68B63F-AD18-4028-9611-2169A04CFF0D}" type="pres">
      <dgm:prSet presAssocID="{C105A4B2-4A14-4968-B297-520151E5E392}" presName="composite" presStyleCnt="0"/>
      <dgm:spPr/>
    </dgm:pt>
    <dgm:pt modelId="{B0AB5724-89E2-4ABE-9A5E-BC10202453CD}" type="pres">
      <dgm:prSet presAssocID="{C105A4B2-4A14-4968-B297-520151E5E392}" presName="LShape" presStyleLbl="alignNode1" presStyleIdx="4" presStyleCnt="5" custLinFactNeighborY="0"/>
      <dgm:spPr>
        <a:solidFill>
          <a:srgbClr val="FFFF00"/>
        </a:solidFill>
        <a:ln>
          <a:solidFill>
            <a:srgbClr val="FF0000"/>
          </a:solidFill>
        </a:ln>
      </dgm:spPr>
    </dgm:pt>
    <dgm:pt modelId="{8B03DAE1-D2DE-4A55-AE4D-F40917FEF010}" type="pres">
      <dgm:prSet presAssocID="{C105A4B2-4A14-4968-B297-520151E5E39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888133F-B025-4EE0-9B0F-EA0F7B50D0DC}" srcId="{5A5A9449-A372-4CF4-B203-9196A08F0FF1}" destId="{05C8BEBA-600C-417B-B602-CE0B98469665}" srcOrd="1" destOrd="0" parTransId="{8CCB1998-4852-472C-B3CC-1D138B9CA2CC}" sibTransId="{364828B2-A14D-4BD3-A0BD-B19693A7311A}"/>
    <dgm:cxn modelId="{66EF6336-62F0-456C-BDE3-7190794ADA65}" type="presOf" srcId="{5A5A9449-A372-4CF4-B203-9196A08F0FF1}" destId="{B7C3E2D9-3156-4CBC-A2C9-37E21436B0B3}" srcOrd="0" destOrd="0" presId="urn:microsoft.com/office/officeart/2009/3/layout/StepUpProcess"/>
    <dgm:cxn modelId="{262C1536-CC95-4DAA-9090-CB52723D680D}" srcId="{5A5A9449-A372-4CF4-B203-9196A08F0FF1}" destId="{C105A4B2-4A14-4968-B297-520151E5E392}" srcOrd="2" destOrd="0" parTransId="{DC56E47A-F221-40C9-81D9-8054158CBB2A}" sibTransId="{BE65F232-54DD-45D3-A5BE-70A76583EDB8}"/>
    <dgm:cxn modelId="{D9BBC6A6-09DE-4ABF-AF07-C509B4A4AF4F}" type="presOf" srcId="{05C8BEBA-600C-417B-B602-CE0B98469665}" destId="{EC6C2569-59B6-4445-9A61-FE74B3C3186B}" srcOrd="0" destOrd="0" presId="urn:microsoft.com/office/officeart/2009/3/layout/StepUpProcess"/>
    <dgm:cxn modelId="{B9A9215F-0959-43B4-83B6-800C644DDF23}" srcId="{5A5A9449-A372-4CF4-B203-9196A08F0FF1}" destId="{AE2B0D44-D27C-490D-8FBA-02509AC98246}" srcOrd="0" destOrd="0" parTransId="{A9C0A117-0734-4628-A460-D43251B20917}" sibTransId="{D7A22ADF-7D37-415F-A258-925E94C027FB}"/>
    <dgm:cxn modelId="{4DAF1F7B-6612-4473-A4FC-3685435E0372}" type="presOf" srcId="{C105A4B2-4A14-4968-B297-520151E5E392}" destId="{8B03DAE1-D2DE-4A55-AE4D-F40917FEF010}" srcOrd="0" destOrd="0" presId="urn:microsoft.com/office/officeart/2009/3/layout/StepUpProcess"/>
    <dgm:cxn modelId="{AF97772F-82A0-4C28-A64B-FDFCD47A7EA2}" type="presOf" srcId="{AE2B0D44-D27C-490D-8FBA-02509AC98246}" destId="{0F9CFAD7-C5B8-4AAC-A4BC-0AD26F0B4B66}" srcOrd="0" destOrd="0" presId="urn:microsoft.com/office/officeart/2009/3/layout/StepUpProcess"/>
    <dgm:cxn modelId="{D3479B88-3504-4121-AE14-BEB209C50595}" type="presParOf" srcId="{B7C3E2D9-3156-4CBC-A2C9-37E21436B0B3}" destId="{42E490A0-932F-44F9-8F0C-44CBF4D83145}" srcOrd="0" destOrd="0" presId="urn:microsoft.com/office/officeart/2009/3/layout/StepUpProcess"/>
    <dgm:cxn modelId="{BAF833DA-62CD-46F9-9C77-86778727FE8E}" type="presParOf" srcId="{42E490A0-932F-44F9-8F0C-44CBF4D83145}" destId="{CA32BD87-A002-4E69-B729-15B7507008F2}" srcOrd="0" destOrd="0" presId="urn:microsoft.com/office/officeart/2009/3/layout/StepUpProcess"/>
    <dgm:cxn modelId="{591E1191-1F68-4764-B6F5-F500AD15EAB8}" type="presParOf" srcId="{42E490A0-932F-44F9-8F0C-44CBF4D83145}" destId="{0F9CFAD7-C5B8-4AAC-A4BC-0AD26F0B4B66}" srcOrd="1" destOrd="0" presId="urn:microsoft.com/office/officeart/2009/3/layout/StepUpProcess"/>
    <dgm:cxn modelId="{F7538034-ECA5-456C-8AB5-100A01C4682E}" type="presParOf" srcId="{42E490A0-932F-44F9-8F0C-44CBF4D83145}" destId="{420B1A12-28A1-4229-A4E5-3B2F784CCF13}" srcOrd="2" destOrd="0" presId="urn:microsoft.com/office/officeart/2009/3/layout/StepUpProcess"/>
    <dgm:cxn modelId="{F09131FA-71F7-430B-8654-04186619B6B9}" type="presParOf" srcId="{B7C3E2D9-3156-4CBC-A2C9-37E21436B0B3}" destId="{4AB100AE-2735-4A8F-9FF6-D45FDB238D99}" srcOrd="1" destOrd="0" presId="urn:microsoft.com/office/officeart/2009/3/layout/StepUpProcess"/>
    <dgm:cxn modelId="{1EAAEE95-5664-4F3F-B0D5-AD7F3AD5F1E0}" type="presParOf" srcId="{4AB100AE-2735-4A8F-9FF6-D45FDB238D99}" destId="{E452490C-B0AA-4D7D-BC17-FE0222081449}" srcOrd="0" destOrd="0" presId="urn:microsoft.com/office/officeart/2009/3/layout/StepUpProcess"/>
    <dgm:cxn modelId="{4978FA58-7F19-4CBB-A446-457E23B06BC5}" type="presParOf" srcId="{B7C3E2D9-3156-4CBC-A2C9-37E21436B0B3}" destId="{07D88008-682C-4700-BDCC-69238C4AAAE0}" srcOrd="2" destOrd="0" presId="urn:microsoft.com/office/officeart/2009/3/layout/StepUpProcess"/>
    <dgm:cxn modelId="{2FB0FBF3-8E1E-486F-A2B0-873923DFBBAE}" type="presParOf" srcId="{07D88008-682C-4700-BDCC-69238C4AAAE0}" destId="{9D37CBAD-413E-4529-8924-C49807854DC0}" srcOrd="0" destOrd="0" presId="urn:microsoft.com/office/officeart/2009/3/layout/StepUpProcess"/>
    <dgm:cxn modelId="{4DCECDC1-7B43-4989-9F56-040C04690927}" type="presParOf" srcId="{07D88008-682C-4700-BDCC-69238C4AAAE0}" destId="{EC6C2569-59B6-4445-9A61-FE74B3C3186B}" srcOrd="1" destOrd="0" presId="urn:microsoft.com/office/officeart/2009/3/layout/StepUpProcess"/>
    <dgm:cxn modelId="{8CE18633-2EFF-419D-B7BF-4DF76DA9D88A}" type="presParOf" srcId="{07D88008-682C-4700-BDCC-69238C4AAAE0}" destId="{2D3B7CC3-78FA-4A8B-8C4A-18CBDA6C267F}" srcOrd="2" destOrd="0" presId="urn:microsoft.com/office/officeart/2009/3/layout/StepUpProcess"/>
    <dgm:cxn modelId="{FED19A46-E8DC-496C-A9A6-B7C69CF9F0B1}" type="presParOf" srcId="{B7C3E2D9-3156-4CBC-A2C9-37E21436B0B3}" destId="{FA17228D-8D0B-42A6-BAFB-991EDE809745}" srcOrd="3" destOrd="0" presId="urn:microsoft.com/office/officeart/2009/3/layout/StepUpProcess"/>
    <dgm:cxn modelId="{7FE1E303-025E-4D29-A933-7BF6670C869D}" type="presParOf" srcId="{FA17228D-8D0B-42A6-BAFB-991EDE809745}" destId="{1992A94B-8D0E-4D2E-992B-798A0B6781BB}" srcOrd="0" destOrd="0" presId="urn:microsoft.com/office/officeart/2009/3/layout/StepUpProcess"/>
    <dgm:cxn modelId="{11518B60-FED1-4E2F-A8DE-EE105FC029A7}" type="presParOf" srcId="{B7C3E2D9-3156-4CBC-A2C9-37E21436B0B3}" destId="{EC68B63F-AD18-4028-9611-2169A04CFF0D}" srcOrd="4" destOrd="0" presId="urn:microsoft.com/office/officeart/2009/3/layout/StepUpProcess"/>
    <dgm:cxn modelId="{CBD78F89-0A2D-485F-B5E0-B0A23EF9D0EF}" type="presParOf" srcId="{EC68B63F-AD18-4028-9611-2169A04CFF0D}" destId="{B0AB5724-89E2-4ABE-9A5E-BC10202453CD}" srcOrd="0" destOrd="0" presId="urn:microsoft.com/office/officeart/2009/3/layout/StepUpProcess"/>
    <dgm:cxn modelId="{3CB99380-985A-462C-B588-D33503F953C3}" type="presParOf" srcId="{EC68B63F-AD18-4028-9611-2169A04CFF0D}" destId="{8B03DAE1-D2DE-4A55-AE4D-F40917FEF010}" srcOrd="1" destOrd="0" presId="urn:microsoft.com/office/officeart/2009/3/layout/StepUpProcess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66E60-C668-47FA-8909-E5C63C47E494}">
      <dsp:nvSpPr>
        <dsp:cNvPr id="0" name=""/>
        <dsp:cNvSpPr/>
      </dsp:nvSpPr>
      <dsp:spPr>
        <a:xfrm>
          <a:off x="284152" y="57"/>
          <a:ext cx="995391" cy="497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AFP 1</a:t>
          </a:r>
          <a:endParaRPr lang="es-CL" sz="2800" kern="1200" dirty="0"/>
        </a:p>
      </dsp:txBody>
      <dsp:txXfrm>
        <a:off x="298729" y="14634"/>
        <a:ext cx="966237" cy="468541"/>
      </dsp:txXfrm>
    </dsp:sp>
    <dsp:sp modelId="{C2013AA8-6F1D-4109-AD80-14479CC00BF7}">
      <dsp:nvSpPr>
        <dsp:cNvPr id="0" name=""/>
        <dsp:cNvSpPr/>
      </dsp:nvSpPr>
      <dsp:spPr>
        <a:xfrm>
          <a:off x="383691" y="497752"/>
          <a:ext cx="99539" cy="373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271"/>
              </a:lnTo>
              <a:lnTo>
                <a:pt x="99539" y="373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78FE1-C785-49FC-8B4C-50B792B691DB}">
      <dsp:nvSpPr>
        <dsp:cNvPr id="0" name=""/>
        <dsp:cNvSpPr/>
      </dsp:nvSpPr>
      <dsp:spPr>
        <a:xfrm>
          <a:off x="483230" y="622176"/>
          <a:ext cx="796313" cy="497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Fondo A</a:t>
          </a:r>
          <a:endParaRPr lang="es-CL" sz="1600" kern="1200" dirty="0"/>
        </a:p>
      </dsp:txBody>
      <dsp:txXfrm>
        <a:off x="497807" y="636753"/>
        <a:ext cx="767159" cy="468541"/>
      </dsp:txXfrm>
    </dsp:sp>
    <dsp:sp modelId="{929847D3-1DD2-4BF3-B042-86D772E8F779}">
      <dsp:nvSpPr>
        <dsp:cNvPr id="0" name=""/>
        <dsp:cNvSpPr/>
      </dsp:nvSpPr>
      <dsp:spPr>
        <a:xfrm>
          <a:off x="383691" y="497752"/>
          <a:ext cx="99539" cy="995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391"/>
              </a:lnTo>
              <a:lnTo>
                <a:pt x="99539" y="9953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A1713-8BFA-4921-97C3-3F6B1719D5A7}">
      <dsp:nvSpPr>
        <dsp:cNvPr id="0" name=""/>
        <dsp:cNvSpPr/>
      </dsp:nvSpPr>
      <dsp:spPr>
        <a:xfrm>
          <a:off x="483230" y="1244296"/>
          <a:ext cx="796313" cy="497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Fondo B</a:t>
          </a:r>
          <a:endParaRPr lang="es-CL" sz="1600" kern="1200" dirty="0"/>
        </a:p>
      </dsp:txBody>
      <dsp:txXfrm>
        <a:off x="497807" y="1258873"/>
        <a:ext cx="767159" cy="468541"/>
      </dsp:txXfrm>
    </dsp:sp>
    <dsp:sp modelId="{36BA8621-1BE7-4FB7-9F17-9836F12E01ED}">
      <dsp:nvSpPr>
        <dsp:cNvPr id="0" name=""/>
        <dsp:cNvSpPr/>
      </dsp:nvSpPr>
      <dsp:spPr>
        <a:xfrm>
          <a:off x="1528391" y="57"/>
          <a:ext cx="995391" cy="497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AFP2</a:t>
          </a:r>
          <a:endParaRPr lang="es-CL" sz="2800" kern="1200" dirty="0"/>
        </a:p>
      </dsp:txBody>
      <dsp:txXfrm>
        <a:off x="1542968" y="14634"/>
        <a:ext cx="966237" cy="468541"/>
      </dsp:txXfrm>
    </dsp:sp>
    <dsp:sp modelId="{C7E61431-FE8C-441A-A394-48910CF461E5}">
      <dsp:nvSpPr>
        <dsp:cNvPr id="0" name=""/>
        <dsp:cNvSpPr/>
      </dsp:nvSpPr>
      <dsp:spPr>
        <a:xfrm>
          <a:off x="1627931" y="497752"/>
          <a:ext cx="99539" cy="373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271"/>
              </a:lnTo>
              <a:lnTo>
                <a:pt x="99539" y="373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D1ECD-D759-49A3-A14A-891785A5070C}">
      <dsp:nvSpPr>
        <dsp:cNvPr id="0" name=""/>
        <dsp:cNvSpPr/>
      </dsp:nvSpPr>
      <dsp:spPr>
        <a:xfrm>
          <a:off x="1727470" y="622176"/>
          <a:ext cx="796313" cy="497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Fondo A</a:t>
          </a:r>
          <a:endParaRPr lang="es-CL" sz="1600" kern="1200" dirty="0"/>
        </a:p>
      </dsp:txBody>
      <dsp:txXfrm>
        <a:off x="1742047" y="636753"/>
        <a:ext cx="767159" cy="468541"/>
      </dsp:txXfrm>
    </dsp:sp>
    <dsp:sp modelId="{4FB5DB12-DF01-4E86-BA75-FF03E669596A}">
      <dsp:nvSpPr>
        <dsp:cNvPr id="0" name=""/>
        <dsp:cNvSpPr/>
      </dsp:nvSpPr>
      <dsp:spPr>
        <a:xfrm>
          <a:off x="1582211" y="497752"/>
          <a:ext cx="91440" cy="9905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0578"/>
              </a:lnTo>
              <a:lnTo>
                <a:pt x="91691" y="9905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056C5-D9B7-4041-8DA0-D55BC2CCC473}">
      <dsp:nvSpPr>
        <dsp:cNvPr id="0" name=""/>
        <dsp:cNvSpPr/>
      </dsp:nvSpPr>
      <dsp:spPr>
        <a:xfrm>
          <a:off x="1673902" y="1239483"/>
          <a:ext cx="796313" cy="497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Fondo B</a:t>
          </a:r>
          <a:endParaRPr lang="es-CL" sz="1600" kern="1200" dirty="0"/>
        </a:p>
      </dsp:txBody>
      <dsp:txXfrm>
        <a:off x="1688479" y="1254060"/>
        <a:ext cx="767159" cy="468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66E60-C668-47FA-8909-E5C63C47E494}">
      <dsp:nvSpPr>
        <dsp:cNvPr id="0" name=""/>
        <dsp:cNvSpPr/>
      </dsp:nvSpPr>
      <dsp:spPr>
        <a:xfrm>
          <a:off x="376527" y="1199"/>
          <a:ext cx="988566" cy="494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AFP 3  </a:t>
          </a:r>
          <a:endParaRPr lang="es-CL" sz="2800" kern="1200" dirty="0"/>
        </a:p>
      </dsp:txBody>
      <dsp:txXfrm>
        <a:off x="391004" y="15676"/>
        <a:ext cx="959612" cy="465329"/>
      </dsp:txXfrm>
    </dsp:sp>
    <dsp:sp modelId="{C2013AA8-6F1D-4109-AD80-14479CC00BF7}">
      <dsp:nvSpPr>
        <dsp:cNvPr id="0" name=""/>
        <dsp:cNvSpPr/>
      </dsp:nvSpPr>
      <dsp:spPr>
        <a:xfrm>
          <a:off x="475384" y="495482"/>
          <a:ext cx="98856" cy="370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712"/>
              </a:lnTo>
              <a:lnTo>
                <a:pt x="98856" y="3707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78FE1-C785-49FC-8B4C-50B792B691DB}">
      <dsp:nvSpPr>
        <dsp:cNvPr id="0" name=""/>
        <dsp:cNvSpPr/>
      </dsp:nvSpPr>
      <dsp:spPr>
        <a:xfrm>
          <a:off x="574240" y="619052"/>
          <a:ext cx="790853" cy="494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Fondo A</a:t>
          </a:r>
          <a:endParaRPr lang="es-CL" sz="1600" kern="1200" dirty="0"/>
        </a:p>
      </dsp:txBody>
      <dsp:txXfrm>
        <a:off x="588717" y="633529"/>
        <a:ext cx="761899" cy="465329"/>
      </dsp:txXfrm>
    </dsp:sp>
    <dsp:sp modelId="{929847D3-1DD2-4BF3-B042-86D772E8F779}">
      <dsp:nvSpPr>
        <dsp:cNvPr id="0" name=""/>
        <dsp:cNvSpPr/>
      </dsp:nvSpPr>
      <dsp:spPr>
        <a:xfrm>
          <a:off x="475384" y="495482"/>
          <a:ext cx="98856" cy="988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566"/>
              </a:lnTo>
              <a:lnTo>
                <a:pt x="98856" y="9885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A1713-8BFA-4921-97C3-3F6B1719D5A7}">
      <dsp:nvSpPr>
        <dsp:cNvPr id="0" name=""/>
        <dsp:cNvSpPr/>
      </dsp:nvSpPr>
      <dsp:spPr>
        <a:xfrm>
          <a:off x="574240" y="1236906"/>
          <a:ext cx="790853" cy="494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Fondo B</a:t>
          </a:r>
          <a:endParaRPr lang="es-CL" sz="1600" kern="1200" dirty="0"/>
        </a:p>
      </dsp:txBody>
      <dsp:txXfrm>
        <a:off x="588717" y="1251383"/>
        <a:ext cx="761899" cy="465329"/>
      </dsp:txXfrm>
    </dsp:sp>
    <dsp:sp modelId="{36BA8621-1BE7-4FB7-9F17-9836F12E01ED}">
      <dsp:nvSpPr>
        <dsp:cNvPr id="0" name=""/>
        <dsp:cNvSpPr/>
      </dsp:nvSpPr>
      <dsp:spPr>
        <a:xfrm>
          <a:off x="1612235" y="1199"/>
          <a:ext cx="988566" cy="494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AFP 4</a:t>
          </a:r>
          <a:endParaRPr lang="es-CL" sz="2800" kern="1200" dirty="0"/>
        </a:p>
      </dsp:txBody>
      <dsp:txXfrm>
        <a:off x="1626712" y="15676"/>
        <a:ext cx="959612" cy="465329"/>
      </dsp:txXfrm>
    </dsp:sp>
    <dsp:sp modelId="{C7E61431-FE8C-441A-A394-48910CF461E5}">
      <dsp:nvSpPr>
        <dsp:cNvPr id="0" name=""/>
        <dsp:cNvSpPr/>
      </dsp:nvSpPr>
      <dsp:spPr>
        <a:xfrm>
          <a:off x="1711091" y="495482"/>
          <a:ext cx="98856" cy="370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712"/>
              </a:lnTo>
              <a:lnTo>
                <a:pt x="98856" y="3707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D1ECD-D759-49A3-A14A-891785A5070C}">
      <dsp:nvSpPr>
        <dsp:cNvPr id="0" name=""/>
        <dsp:cNvSpPr/>
      </dsp:nvSpPr>
      <dsp:spPr>
        <a:xfrm>
          <a:off x="1809948" y="619052"/>
          <a:ext cx="790853" cy="494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Fondo A</a:t>
          </a:r>
          <a:endParaRPr lang="es-CL" sz="1600" kern="1200" dirty="0"/>
        </a:p>
      </dsp:txBody>
      <dsp:txXfrm>
        <a:off x="1824425" y="633529"/>
        <a:ext cx="761899" cy="465329"/>
      </dsp:txXfrm>
    </dsp:sp>
    <dsp:sp modelId="{4FB5DB12-DF01-4E86-BA75-FF03E669596A}">
      <dsp:nvSpPr>
        <dsp:cNvPr id="0" name=""/>
        <dsp:cNvSpPr/>
      </dsp:nvSpPr>
      <dsp:spPr>
        <a:xfrm>
          <a:off x="1711091" y="495482"/>
          <a:ext cx="98856" cy="988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566"/>
              </a:lnTo>
              <a:lnTo>
                <a:pt x="98856" y="9885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056C5-D9B7-4041-8DA0-D55BC2CCC473}">
      <dsp:nvSpPr>
        <dsp:cNvPr id="0" name=""/>
        <dsp:cNvSpPr/>
      </dsp:nvSpPr>
      <dsp:spPr>
        <a:xfrm>
          <a:off x="1809948" y="1236906"/>
          <a:ext cx="790853" cy="494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Fondo B</a:t>
          </a:r>
          <a:endParaRPr lang="es-CL" sz="1600" kern="1200" dirty="0"/>
        </a:p>
      </dsp:txBody>
      <dsp:txXfrm>
        <a:off x="1824425" y="1251383"/>
        <a:ext cx="761899" cy="4653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66E60-C668-47FA-8909-E5C63C47E494}">
      <dsp:nvSpPr>
        <dsp:cNvPr id="0" name=""/>
        <dsp:cNvSpPr/>
      </dsp:nvSpPr>
      <dsp:spPr>
        <a:xfrm>
          <a:off x="251035" y="1107"/>
          <a:ext cx="1028903" cy="514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900" kern="1200" dirty="0" smtClean="0"/>
            <a:t>AFP 5</a:t>
          </a:r>
          <a:endParaRPr lang="es-CL" sz="2900" kern="1200" dirty="0"/>
        </a:p>
      </dsp:txBody>
      <dsp:txXfrm>
        <a:off x="266103" y="16175"/>
        <a:ext cx="998767" cy="484315"/>
      </dsp:txXfrm>
    </dsp:sp>
    <dsp:sp modelId="{C2013AA8-6F1D-4109-AD80-14479CC00BF7}">
      <dsp:nvSpPr>
        <dsp:cNvPr id="0" name=""/>
        <dsp:cNvSpPr/>
      </dsp:nvSpPr>
      <dsp:spPr>
        <a:xfrm>
          <a:off x="353926" y="515559"/>
          <a:ext cx="102890" cy="385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838"/>
              </a:lnTo>
              <a:lnTo>
                <a:pt x="102890" y="3858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78FE1-C785-49FC-8B4C-50B792B691DB}">
      <dsp:nvSpPr>
        <dsp:cNvPr id="0" name=""/>
        <dsp:cNvSpPr/>
      </dsp:nvSpPr>
      <dsp:spPr>
        <a:xfrm>
          <a:off x="456816" y="644172"/>
          <a:ext cx="823122" cy="514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Fondo A</a:t>
          </a:r>
          <a:endParaRPr lang="es-CL" sz="1700" kern="1200" dirty="0"/>
        </a:p>
      </dsp:txBody>
      <dsp:txXfrm>
        <a:off x="471884" y="659240"/>
        <a:ext cx="792986" cy="484315"/>
      </dsp:txXfrm>
    </dsp:sp>
    <dsp:sp modelId="{929847D3-1DD2-4BF3-B042-86D772E8F779}">
      <dsp:nvSpPr>
        <dsp:cNvPr id="0" name=""/>
        <dsp:cNvSpPr/>
      </dsp:nvSpPr>
      <dsp:spPr>
        <a:xfrm>
          <a:off x="353926" y="515559"/>
          <a:ext cx="102890" cy="1028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903"/>
              </a:lnTo>
              <a:lnTo>
                <a:pt x="102890" y="10289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A1713-8BFA-4921-97C3-3F6B1719D5A7}">
      <dsp:nvSpPr>
        <dsp:cNvPr id="0" name=""/>
        <dsp:cNvSpPr/>
      </dsp:nvSpPr>
      <dsp:spPr>
        <a:xfrm>
          <a:off x="456816" y="1287237"/>
          <a:ext cx="823122" cy="514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Fondo B</a:t>
          </a:r>
          <a:endParaRPr lang="es-CL" sz="1700" kern="1200" dirty="0"/>
        </a:p>
      </dsp:txBody>
      <dsp:txXfrm>
        <a:off x="471884" y="1302305"/>
        <a:ext cx="792986" cy="484315"/>
      </dsp:txXfrm>
    </dsp:sp>
    <dsp:sp modelId="{36BA8621-1BE7-4FB7-9F17-9836F12E01ED}">
      <dsp:nvSpPr>
        <dsp:cNvPr id="0" name=""/>
        <dsp:cNvSpPr/>
      </dsp:nvSpPr>
      <dsp:spPr>
        <a:xfrm>
          <a:off x="1537165" y="1107"/>
          <a:ext cx="1028903" cy="514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900" kern="1200" dirty="0" smtClean="0"/>
            <a:t>AFP 6</a:t>
          </a:r>
          <a:endParaRPr lang="es-CL" sz="2900" kern="1200" dirty="0"/>
        </a:p>
      </dsp:txBody>
      <dsp:txXfrm>
        <a:off x="1552233" y="16175"/>
        <a:ext cx="998767" cy="484315"/>
      </dsp:txXfrm>
    </dsp:sp>
    <dsp:sp modelId="{C7E61431-FE8C-441A-A394-48910CF461E5}">
      <dsp:nvSpPr>
        <dsp:cNvPr id="0" name=""/>
        <dsp:cNvSpPr/>
      </dsp:nvSpPr>
      <dsp:spPr>
        <a:xfrm>
          <a:off x="1640055" y="515559"/>
          <a:ext cx="102890" cy="385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838"/>
              </a:lnTo>
              <a:lnTo>
                <a:pt x="102890" y="3858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D1ECD-D759-49A3-A14A-891785A5070C}">
      <dsp:nvSpPr>
        <dsp:cNvPr id="0" name=""/>
        <dsp:cNvSpPr/>
      </dsp:nvSpPr>
      <dsp:spPr>
        <a:xfrm>
          <a:off x="1742946" y="644172"/>
          <a:ext cx="823122" cy="514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Fondo A</a:t>
          </a:r>
          <a:endParaRPr lang="es-CL" sz="1700" kern="1200" dirty="0"/>
        </a:p>
      </dsp:txBody>
      <dsp:txXfrm>
        <a:off x="1758014" y="659240"/>
        <a:ext cx="792986" cy="484315"/>
      </dsp:txXfrm>
    </dsp:sp>
    <dsp:sp modelId="{4FB5DB12-DF01-4E86-BA75-FF03E669596A}">
      <dsp:nvSpPr>
        <dsp:cNvPr id="0" name=""/>
        <dsp:cNvSpPr/>
      </dsp:nvSpPr>
      <dsp:spPr>
        <a:xfrm>
          <a:off x="1640055" y="515559"/>
          <a:ext cx="102890" cy="1028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903"/>
              </a:lnTo>
              <a:lnTo>
                <a:pt x="102890" y="10289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056C5-D9B7-4041-8DA0-D55BC2CCC473}">
      <dsp:nvSpPr>
        <dsp:cNvPr id="0" name=""/>
        <dsp:cNvSpPr/>
      </dsp:nvSpPr>
      <dsp:spPr>
        <a:xfrm>
          <a:off x="1742946" y="1287237"/>
          <a:ext cx="823122" cy="514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Fondo C</a:t>
          </a:r>
          <a:endParaRPr lang="es-CL" sz="1700" kern="1200" dirty="0"/>
        </a:p>
      </dsp:txBody>
      <dsp:txXfrm>
        <a:off x="1758014" y="1302305"/>
        <a:ext cx="792986" cy="4843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8FB92-2631-41D0-8380-FCB861D9B75C}">
      <dsp:nvSpPr>
        <dsp:cNvPr id="0" name=""/>
        <dsp:cNvSpPr/>
      </dsp:nvSpPr>
      <dsp:spPr>
        <a:xfrm>
          <a:off x="0" y="0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Acelerado envejecimiento poblacional</a:t>
          </a:r>
          <a:endParaRPr lang="es-CL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Fecundidad en  rápido descenso a partir de mitad década  de los 60.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Cambios en relación de dependencia 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 Alta dependencia adultos mayores. Aumento Esperanza de vida </a:t>
          </a:r>
          <a:endParaRPr lang="es-CL" sz="1600" kern="1200" dirty="0"/>
        </a:p>
      </dsp:txBody>
      <dsp:txXfrm>
        <a:off x="2239099" y="0"/>
        <a:ext cx="8276500" cy="1359793"/>
      </dsp:txXfrm>
    </dsp:sp>
    <dsp:sp modelId="{F823435A-FEC2-48D9-B789-D300CB9D1BE2}">
      <dsp:nvSpPr>
        <dsp:cNvPr id="0" name=""/>
        <dsp:cNvSpPr/>
      </dsp:nvSpPr>
      <dsp:spPr>
        <a:xfrm>
          <a:off x="135979" y="157409"/>
          <a:ext cx="2103120" cy="10449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7DC14-293E-4B4A-B980-8C5A09C81F2C}">
      <dsp:nvSpPr>
        <dsp:cNvPr id="0" name=""/>
        <dsp:cNvSpPr/>
      </dsp:nvSpPr>
      <dsp:spPr>
        <a:xfrm>
          <a:off x="0" y="1495772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Bajo nivel de formalidad laboral</a:t>
          </a:r>
          <a:endParaRPr lang="es-CL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Mujeres tienen densidad de cotización promedio de 33,3%; mediana 25,7%; 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Hombres tienen densidad de cotización promedio de 48,8%; mediana 52,6%  </a:t>
          </a:r>
          <a:endParaRPr lang="es-CL" sz="1600" kern="1200" dirty="0"/>
        </a:p>
      </dsp:txBody>
      <dsp:txXfrm>
        <a:off x="2239099" y="1495772"/>
        <a:ext cx="8276500" cy="1359793"/>
      </dsp:txXfrm>
    </dsp:sp>
    <dsp:sp modelId="{5DD4A07C-7F07-4853-920C-C56F259E6F94}">
      <dsp:nvSpPr>
        <dsp:cNvPr id="0" name=""/>
        <dsp:cNvSpPr/>
      </dsp:nvSpPr>
      <dsp:spPr>
        <a:xfrm>
          <a:off x="135979" y="1631751"/>
          <a:ext cx="210312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9F4AB-57EC-47E0-BE47-324AD3D4D75B}">
      <dsp:nvSpPr>
        <dsp:cNvPr id="0" name=""/>
        <dsp:cNvSpPr/>
      </dsp:nvSpPr>
      <dsp:spPr>
        <a:xfrm>
          <a:off x="0" y="2991544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Rendimiento de activos financieros secularmente a la baja</a:t>
          </a:r>
          <a:endParaRPr lang="es-CL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Las rentabilidades han </a:t>
          </a:r>
          <a:r>
            <a:rPr lang="es-ES" sz="1600" kern="1200" dirty="0" smtClean="0"/>
            <a:t>ido paulatinamente decreciendo en el tiempo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Tenderán a rentabilidades </a:t>
          </a:r>
          <a:r>
            <a:rPr lang="es-ES" sz="1600" kern="1200" dirty="0" smtClean="0"/>
            <a:t>similares a los de sus símiles de países más desarrollados</a:t>
          </a:r>
          <a:endParaRPr lang="es-CL" sz="1600" kern="1200" dirty="0"/>
        </a:p>
      </dsp:txBody>
      <dsp:txXfrm>
        <a:off x="2239099" y="2991544"/>
        <a:ext cx="8276500" cy="1359793"/>
      </dsp:txXfrm>
    </dsp:sp>
    <dsp:sp modelId="{42A89445-4461-43A0-9F44-2CBFEDD157FE}">
      <dsp:nvSpPr>
        <dsp:cNvPr id="0" name=""/>
        <dsp:cNvSpPr/>
      </dsp:nvSpPr>
      <dsp:spPr>
        <a:xfrm>
          <a:off x="135979" y="3127524"/>
          <a:ext cx="210312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2BD87-A002-4E69-B729-15B7507008F2}">
      <dsp:nvSpPr>
        <dsp:cNvPr id="0" name=""/>
        <dsp:cNvSpPr/>
      </dsp:nvSpPr>
      <dsp:spPr>
        <a:xfrm rot="5400000">
          <a:off x="748494" y="1986996"/>
          <a:ext cx="2246892" cy="3738778"/>
        </a:xfrm>
        <a:prstGeom prst="corner">
          <a:avLst>
            <a:gd name="adj1" fmla="val 16120"/>
            <a:gd name="adj2" fmla="val 16110"/>
          </a:avLst>
        </a:prstGeom>
        <a:solidFill>
          <a:srgbClr val="FFFF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CFAD7-C5B8-4AAC-A4BC-0AD26F0B4B66}">
      <dsp:nvSpPr>
        <dsp:cNvPr id="0" name=""/>
        <dsp:cNvSpPr/>
      </dsp:nvSpPr>
      <dsp:spPr>
        <a:xfrm>
          <a:off x="373432" y="3104086"/>
          <a:ext cx="3375390" cy="295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5700" kern="1200" dirty="0" smtClean="0"/>
            <a:t>Escalera</a:t>
          </a:r>
          <a:endParaRPr lang="es-CL" sz="5700" kern="1200" dirty="0"/>
        </a:p>
      </dsp:txBody>
      <dsp:txXfrm>
        <a:off x="373432" y="3104086"/>
        <a:ext cx="3375390" cy="2958727"/>
      </dsp:txXfrm>
    </dsp:sp>
    <dsp:sp modelId="{420B1A12-28A1-4229-A4E5-3B2F784CCF13}">
      <dsp:nvSpPr>
        <dsp:cNvPr id="0" name=""/>
        <dsp:cNvSpPr/>
      </dsp:nvSpPr>
      <dsp:spPr>
        <a:xfrm>
          <a:off x="3111956" y="1711743"/>
          <a:ext cx="636866" cy="63686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7CBAD-413E-4529-8924-C49807854DC0}">
      <dsp:nvSpPr>
        <dsp:cNvPr id="0" name=""/>
        <dsp:cNvSpPr/>
      </dsp:nvSpPr>
      <dsp:spPr>
        <a:xfrm rot="5400000">
          <a:off x="4880631" y="964495"/>
          <a:ext cx="2246892" cy="3738778"/>
        </a:xfrm>
        <a:prstGeom prst="corner">
          <a:avLst>
            <a:gd name="adj1" fmla="val 16120"/>
            <a:gd name="adj2" fmla="val 16110"/>
          </a:avLst>
        </a:prstGeom>
        <a:solidFill>
          <a:srgbClr val="FFFF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C2569-59B6-4445-9A61-FE74B3C3186B}">
      <dsp:nvSpPr>
        <dsp:cNvPr id="0" name=""/>
        <dsp:cNvSpPr/>
      </dsp:nvSpPr>
      <dsp:spPr>
        <a:xfrm>
          <a:off x="4505569" y="2081584"/>
          <a:ext cx="3375390" cy="295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5700" kern="1200" dirty="0" smtClean="0"/>
            <a:t>De la</a:t>
          </a:r>
          <a:endParaRPr lang="es-CL" sz="5700" kern="1200" dirty="0"/>
        </a:p>
      </dsp:txBody>
      <dsp:txXfrm>
        <a:off x="4505569" y="2081584"/>
        <a:ext cx="3375390" cy="2958727"/>
      </dsp:txXfrm>
    </dsp:sp>
    <dsp:sp modelId="{2D3B7CC3-78FA-4A8B-8C4A-18CBDA6C267F}">
      <dsp:nvSpPr>
        <dsp:cNvPr id="0" name=""/>
        <dsp:cNvSpPr/>
      </dsp:nvSpPr>
      <dsp:spPr>
        <a:xfrm>
          <a:off x="7244093" y="689242"/>
          <a:ext cx="636866" cy="63686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B5724-89E2-4ABE-9A5E-BC10202453CD}">
      <dsp:nvSpPr>
        <dsp:cNvPr id="0" name=""/>
        <dsp:cNvSpPr/>
      </dsp:nvSpPr>
      <dsp:spPr>
        <a:xfrm rot="5400000">
          <a:off x="9012768" y="-58005"/>
          <a:ext cx="2246892" cy="3738778"/>
        </a:xfrm>
        <a:prstGeom prst="corner">
          <a:avLst>
            <a:gd name="adj1" fmla="val 16120"/>
            <a:gd name="adj2" fmla="val 16110"/>
          </a:avLst>
        </a:prstGeom>
        <a:solidFill>
          <a:srgbClr val="FFFF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3DAE1-D2DE-4A55-AE4D-F40917FEF010}">
      <dsp:nvSpPr>
        <dsp:cNvPr id="0" name=""/>
        <dsp:cNvSpPr/>
      </dsp:nvSpPr>
      <dsp:spPr>
        <a:xfrm>
          <a:off x="8637706" y="1059083"/>
          <a:ext cx="3375390" cy="295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5700" kern="1200" dirty="0" smtClean="0"/>
            <a:t>Seguridad Social</a:t>
          </a:r>
          <a:endParaRPr lang="es-CL" sz="5700" kern="1200" dirty="0"/>
        </a:p>
      </dsp:txBody>
      <dsp:txXfrm>
        <a:off x="8637706" y="1059083"/>
        <a:ext cx="3375390" cy="2958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0.50927</cdr:y>
    </cdr:from>
    <cdr:to>
      <cdr:x>1</cdr:x>
      <cdr:y>0.51558</cdr:y>
    </cdr:to>
    <cdr:cxnSp macro="">
      <cdr:nvCxnSpPr>
        <cdr:cNvPr id="5" name="Conector recto 4"/>
        <cdr:cNvCxnSpPr/>
      </cdr:nvCxnSpPr>
      <cdr:spPr>
        <a:xfrm xmlns:a="http://schemas.openxmlformats.org/drawingml/2006/main">
          <a:off x="0" y="2216023"/>
          <a:ext cx="10515600" cy="27432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rgbClr val="FFFF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0.66414</cdr:x>
      <cdr:y>0.18125</cdr:y>
    </cdr:from>
    <cdr:to>
      <cdr:x>0.9876</cdr:x>
      <cdr:y>0.38112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2189662" y="668204"/>
          <a:ext cx="1066435" cy="73684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CL" dirty="0"/>
            <a:t>Menos </a:t>
          </a:r>
          <a:r>
            <a:rPr lang="es-CL" dirty="0" smtClean="0"/>
            <a:t>línea </a:t>
          </a:r>
          <a:r>
            <a:rPr lang="es-CL" dirty="0"/>
            <a:t>de pobreza 44 %</a:t>
          </a:r>
        </a:p>
      </cdr:txBody>
    </cdr:sp>
  </cdr:relSizeAnchor>
  <cdr:relSizeAnchor xmlns:cdr="http://schemas.openxmlformats.org/drawingml/2006/chartDrawing">
    <cdr:from>
      <cdr:x>0</cdr:x>
      <cdr:y>0.77328</cdr:y>
    </cdr:from>
    <cdr:to>
      <cdr:x>0.2915</cdr:x>
      <cdr:y>0.99191</cdr:y>
    </cdr:to>
    <cdr:sp macro="" textlink="">
      <cdr:nvSpPr>
        <cdr:cNvPr id="3" name="Rectángulo 2"/>
        <cdr:cNvSpPr/>
      </cdr:nvSpPr>
      <cdr:spPr>
        <a:xfrm xmlns:a="http://schemas.openxmlformats.org/drawingml/2006/main">
          <a:off x="-2550160" y="2850810"/>
          <a:ext cx="961065" cy="80601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CL" dirty="0"/>
            <a:t>Entre </a:t>
          </a:r>
          <a:r>
            <a:rPr lang="es-CL" dirty="0" err="1"/>
            <a:t>linea</a:t>
          </a:r>
          <a:r>
            <a:rPr lang="es-CL" dirty="0"/>
            <a:t> de pobreza y salario </a:t>
          </a:r>
          <a:r>
            <a:rPr lang="es-CL" dirty="0" err="1"/>
            <a:t>minimo</a:t>
          </a:r>
          <a:r>
            <a:rPr lang="es-CL" dirty="0"/>
            <a:t> 35 %</a:t>
          </a:r>
        </a:p>
      </cdr:txBody>
    </cdr:sp>
  </cdr:relSizeAnchor>
  <cdr:relSizeAnchor xmlns:cdr="http://schemas.openxmlformats.org/drawingml/2006/chartDrawing">
    <cdr:from>
      <cdr:x>0</cdr:x>
      <cdr:y>0.05938</cdr:y>
    </cdr:from>
    <cdr:to>
      <cdr:x>0.31741</cdr:x>
      <cdr:y>0.23291</cdr:y>
    </cdr:to>
    <cdr:sp macro="" textlink="">
      <cdr:nvSpPr>
        <cdr:cNvPr id="4" name="Rectángulo 3"/>
        <cdr:cNvSpPr/>
      </cdr:nvSpPr>
      <cdr:spPr>
        <a:xfrm xmlns:a="http://schemas.openxmlformats.org/drawingml/2006/main">
          <a:off x="0" y="218913"/>
          <a:ext cx="1046480" cy="6397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CL" dirty="0"/>
            <a:t>Mas del </a:t>
          </a:r>
          <a:r>
            <a:rPr lang="es-CL" dirty="0" smtClean="0"/>
            <a:t>salario mínimo </a:t>
          </a:r>
          <a:r>
            <a:rPr lang="es-CL" dirty="0"/>
            <a:t>21 %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F888-2447-402F-A1B8-9237C2393644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9A7E-4762-4A2D-853F-09657EA53CD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571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F888-2447-402F-A1B8-9237C2393644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9A7E-4762-4A2D-853F-09657EA53CD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135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F888-2447-402F-A1B8-9237C2393644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9A7E-4762-4A2D-853F-09657EA53CD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11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F888-2447-402F-A1B8-9237C2393644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9A7E-4762-4A2D-853F-09657EA53CD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202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F888-2447-402F-A1B8-9237C2393644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9A7E-4762-4A2D-853F-09657EA53CD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035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F888-2447-402F-A1B8-9237C2393644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9A7E-4762-4A2D-853F-09657EA53CD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89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F888-2447-402F-A1B8-9237C2393644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9A7E-4762-4A2D-853F-09657EA53CD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877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F888-2447-402F-A1B8-9237C2393644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9A7E-4762-4A2D-853F-09657EA53CD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124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F888-2447-402F-A1B8-9237C2393644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9A7E-4762-4A2D-853F-09657EA53CD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206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F888-2447-402F-A1B8-9237C2393644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9A7E-4762-4A2D-853F-09657EA53CD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961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F888-2447-402F-A1B8-9237C2393644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9A7E-4762-4A2D-853F-09657EA53CD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339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3F888-2447-402F-A1B8-9237C2393644}" type="datetimeFigureOut">
              <a:rPr lang="es-CL" smtClean="0"/>
              <a:t>04-12-2018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F9A7E-4762-4A2D-853F-09657EA53CD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040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svg"/><Relationship Id="rId7" Type="http://schemas.openxmlformats.org/officeDocument/2006/relationships/hyperlink" Target="http://www.reflexionesinstantaneasbymax.com/2011/11/el-dinero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&amp;ehk=HmyK"/><Relationship Id="rId5" Type="http://schemas.openxmlformats.org/officeDocument/2006/relationships/image" Target="../media/image5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sv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9.png"/><Relationship Id="rId5" Type="http://schemas.openxmlformats.org/officeDocument/2006/relationships/image" Target="../media/image27.png"/><Relationship Id="rId10" Type="http://schemas.openxmlformats.org/officeDocument/2006/relationships/image" Target="../media/image3.svg"/><Relationship Id="rId4" Type="http://schemas.openxmlformats.org/officeDocument/2006/relationships/image" Target="../media/image26.pn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chart" Target="../charts/chart3.xml"/><Relationship Id="rId7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.svg"/><Relationship Id="rId5" Type="http://schemas.openxmlformats.org/officeDocument/2006/relationships/image" Target="../media/image17.svg"/><Relationship Id="rId10" Type="http://schemas.openxmlformats.org/officeDocument/2006/relationships/image" Target="../media/image3.png"/><Relationship Id="rId4" Type="http://schemas.openxmlformats.org/officeDocument/2006/relationships/image" Target="../media/image33.png"/><Relationship Id="rId9" Type="http://schemas.openxmlformats.org/officeDocument/2006/relationships/image" Target="../media/image5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.svg"/><Relationship Id="rId5" Type="http://schemas.openxmlformats.org/officeDocument/2006/relationships/image" Target="../media/image17.svg"/><Relationship Id="rId10" Type="http://schemas.openxmlformats.org/officeDocument/2006/relationships/image" Target="../media/image3.png"/><Relationship Id="rId4" Type="http://schemas.openxmlformats.org/officeDocument/2006/relationships/image" Target="../media/image33.png"/><Relationship Id="rId9" Type="http://schemas.openxmlformats.org/officeDocument/2006/relationships/image" Target="../media/image5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phabitat.cl/pensiones/cuota-mortuoria/" TargetMode="External"/><Relationship Id="rId2" Type="http://schemas.openxmlformats.org/officeDocument/2006/relationships/hyperlink" Target="https://www.afphabitat.cl/pensiones/tipos-de-pension/pension-de-sobrevivencia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chart" Target="../charts/chart11.xml"/><Relationship Id="rId4" Type="http://schemas.openxmlformats.org/officeDocument/2006/relationships/hyperlink" Target="https://www.afphabitat.cl/pensiones/herencia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phabitat.cl/pensiones/cuota-mortuoria/" TargetMode="External"/><Relationship Id="rId2" Type="http://schemas.openxmlformats.org/officeDocument/2006/relationships/hyperlink" Target="https://www.afphabitat.cl/pensiones/tipos-de-pension/pension-de-sobrevivencia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chart" Target="../charts/chart12.xml"/><Relationship Id="rId4" Type="http://schemas.openxmlformats.org/officeDocument/2006/relationships/hyperlink" Target="https://www.afphabitat.cl/pensiones/herencia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chart" Target="../charts/chart21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.svg"/><Relationship Id="rId5" Type="http://schemas.openxmlformats.org/officeDocument/2006/relationships/image" Target="../media/image17.svg"/><Relationship Id="rId10" Type="http://schemas.openxmlformats.org/officeDocument/2006/relationships/image" Target="../media/image3.png"/><Relationship Id="rId4" Type="http://schemas.openxmlformats.org/officeDocument/2006/relationships/image" Target="../media/image33.png"/><Relationship Id="rId9" Type="http://schemas.openxmlformats.org/officeDocument/2006/relationships/image" Target="../media/image5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Data" Target="../diagrams/data5.xml"/><Relationship Id="rId18" Type="http://schemas.openxmlformats.org/officeDocument/2006/relationships/image" Target="../media/image37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11.png"/><Relationship Id="rId17" Type="http://schemas.microsoft.com/office/2007/relationships/diagramDrawing" Target="../diagrams/drawing5.xml"/><Relationship Id="rId2" Type="http://schemas.openxmlformats.org/officeDocument/2006/relationships/image" Target="../media/image32.pn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.svg"/><Relationship Id="rId5" Type="http://schemas.openxmlformats.org/officeDocument/2006/relationships/image" Target="../media/image17.svg"/><Relationship Id="rId15" Type="http://schemas.openxmlformats.org/officeDocument/2006/relationships/diagramQuickStyle" Target="../diagrams/quickStyle5.xml"/><Relationship Id="rId10" Type="http://schemas.openxmlformats.org/officeDocument/2006/relationships/image" Target="../media/image3.png"/><Relationship Id="rId4" Type="http://schemas.openxmlformats.org/officeDocument/2006/relationships/image" Target="../media/image33.png"/><Relationship Id="rId9" Type="http://schemas.openxmlformats.org/officeDocument/2006/relationships/image" Target="../media/image5.svg"/><Relationship Id="rId14" Type="http://schemas.openxmlformats.org/officeDocument/2006/relationships/diagramLayout" Target="../diagrams/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svg"/><Relationship Id="rId1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reflexionesinstantaneasbymax.com/2011/11/el-dinero.html" TargetMode="External"/><Relationship Id="rId7" Type="http://schemas.openxmlformats.org/officeDocument/2006/relationships/image" Target="../media/image5.svg"/><Relationship Id="rId2" Type="http://schemas.openxmlformats.org/officeDocument/2006/relationships/image" Target="../media/image6.jpg&amp;ehk=HmyK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13398"/>
            <a:ext cx="9144000" cy="2387600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reforma chilena de pensiones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Andras </a:t>
            </a:r>
            <a:r>
              <a:rPr lang="es-CL" dirty="0" err="1" smtClean="0"/>
              <a:t>Uthoff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12" y="3602038"/>
            <a:ext cx="2698376" cy="26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A6B98F-0D20-4D10-BF4D-9D4B683EB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8" y="365125"/>
            <a:ext cx="12103551" cy="1325563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Trabajadores aportan US$ $ 7032 </a:t>
            </a:r>
            <a:b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millones al ano (2017)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9" descr="Hombre">
            <a:extLst>
              <a:ext uri="{FF2B5EF4-FFF2-40B4-BE49-F238E27FC236}">
                <a16:creationId xmlns:a16="http://schemas.microsoft.com/office/drawing/2014/main" xmlns="" id="{B7CDE231-F069-4428-92CC-C45134EC3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448" y="2132159"/>
            <a:ext cx="914400" cy="914400"/>
          </a:xfrm>
          <a:prstGeom prst="rect">
            <a:avLst/>
          </a:prstGeom>
        </p:spPr>
      </p:pic>
      <p:pic>
        <p:nvPicPr>
          <p:cNvPr id="5" name="Gráfico 4" descr="Mujer">
            <a:extLst>
              <a:ext uri="{FF2B5EF4-FFF2-40B4-BE49-F238E27FC236}">
                <a16:creationId xmlns:a16="http://schemas.microsoft.com/office/drawing/2014/main" xmlns="" id="{C71B4AA3-1EE6-47F7-AC1F-B375A7AAF9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7509" y="2337396"/>
            <a:ext cx="782113" cy="1178314"/>
          </a:xfrm>
          <a:prstGeom prst="rect">
            <a:avLst/>
          </a:prstGeom>
        </p:spPr>
      </p:pic>
      <p:pic>
        <p:nvPicPr>
          <p:cNvPr id="6" name="Marcador de contenido 9" descr="Hombre">
            <a:extLst>
              <a:ext uri="{FF2B5EF4-FFF2-40B4-BE49-F238E27FC236}">
                <a16:creationId xmlns:a16="http://schemas.microsoft.com/office/drawing/2014/main" xmlns="" id="{7991F9E8-075A-4190-AE22-7DFD9C2F7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0848" y="2284559"/>
            <a:ext cx="914400" cy="914400"/>
          </a:xfrm>
          <a:prstGeom prst="rect">
            <a:avLst/>
          </a:prstGeom>
        </p:spPr>
      </p:pic>
      <p:pic>
        <p:nvPicPr>
          <p:cNvPr id="7" name="Marcador de contenido 9" descr="Hombre">
            <a:extLst>
              <a:ext uri="{FF2B5EF4-FFF2-40B4-BE49-F238E27FC236}">
                <a16:creationId xmlns:a16="http://schemas.microsoft.com/office/drawing/2014/main" xmlns="" id="{F9654232-A791-4E3A-BF06-32FA0F4B3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3248" y="2436959"/>
            <a:ext cx="914400" cy="914400"/>
          </a:xfrm>
          <a:prstGeom prst="rect">
            <a:avLst/>
          </a:prstGeom>
        </p:spPr>
      </p:pic>
      <p:pic>
        <p:nvPicPr>
          <p:cNvPr id="8" name="Marcador de contenido 9" descr="Hombre">
            <a:extLst>
              <a:ext uri="{FF2B5EF4-FFF2-40B4-BE49-F238E27FC236}">
                <a16:creationId xmlns:a16="http://schemas.microsoft.com/office/drawing/2014/main" xmlns="" id="{9537D888-0E47-4D24-99AB-299101F3A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5648" y="2589359"/>
            <a:ext cx="914400" cy="914400"/>
          </a:xfrm>
          <a:prstGeom prst="rect">
            <a:avLst/>
          </a:prstGeom>
        </p:spPr>
      </p:pic>
      <p:pic>
        <p:nvPicPr>
          <p:cNvPr id="9" name="Marcador de contenido 9" descr="Hombre">
            <a:extLst>
              <a:ext uri="{FF2B5EF4-FFF2-40B4-BE49-F238E27FC236}">
                <a16:creationId xmlns:a16="http://schemas.microsoft.com/office/drawing/2014/main" xmlns="" id="{705F6EAF-D03A-4034-9131-3D6DA30DC5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8048" y="2741759"/>
            <a:ext cx="914400" cy="914400"/>
          </a:xfrm>
          <a:prstGeom prst="rect">
            <a:avLst/>
          </a:prstGeom>
        </p:spPr>
      </p:pic>
      <p:pic>
        <p:nvPicPr>
          <p:cNvPr id="10" name="Gráfico 9" descr="Mujer">
            <a:extLst>
              <a:ext uri="{FF2B5EF4-FFF2-40B4-BE49-F238E27FC236}">
                <a16:creationId xmlns:a16="http://schemas.microsoft.com/office/drawing/2014/main" xmlns="" id="{72FF55D6-EDF4-432C-BF74-4B165DA82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39909" y="2489796"/>
            <a:ext cx="782113" cy="1178314"/>
          </a:xfrm>
          <a:prstGeom prst="rect">
            <a:avLst/>
          </a:prstGeom>
        </p:spPr>
      </p:pic>
      <p:pic>
        <p:nvPicPr>
          <p:cNvPr id="11" name="Gráfico 10" descr="Mujer">
            <a:extLst>
              <a:ext uri="{FF2B5EF4-FFF2-40B4-BE49-F238E27FC236}">
                <a16:creationId xmlns:a16="http://schemas.microsoft.com/office/drawing/2014/main" xmlns="" id="{58ED99F9-C43E-44C7-A0F7-D098D4F140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92309" y="2642196"/>
            <a:ext cx="782113" cy="1178314"/>
          </a:xfrm>
          <a:prstGeom prst="rect">
            <a:avLst/>
          </a:prstGeom>
        </p:spPr>
      </p:pic>
      <p:pic>
        <p:nvPicPr>
          <p:cNvPr id="12" name="Gráfico 11" descr="Mujer">
            <a:extLst>
              <a:ext uri="{FF2B5EF4-FFF2-40B4-BE49-F238E27FC236}">
                <a16:creationId xmlns:a16="http://schemas.microsoft.com/office/drawing/2014/main" xmlns="" id="{D146EE7B-A88E-4AD5-9029-17EEB874F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44709" y="2794596"/>
            <a:ext cx="782113" cy="1178314"/>
          </a:xfrm>
          <a:prstGeom prst="rect">
            <a:avLst/>
          </a:prstGeom>
        </p:spPr>
      </p:pic>
      <p:sp>
        <p:nvSpPr>
          <p:cNvPr id="13" name="Flecha: pentágono 12">
            <a:extLst>
              <a:ext uri="{FF2B5EF4-FFF2-40B4-BE49-F238E27FC236}">
                <a16:creationId xmlns:a16="http://schemas.microsoft.com/office/drawing/2014/main" xmlns="" id="{94CD0134-F6D9-4A2E-96E6-B6A6AD2202C7}"/>
              </a:ext>
            </a:extLst>
          </p:cNvPr>
          <p:cNvSpPr/>
          <p:nvPr/>
        </p:nvSpPr>
        <p:spPr>
          <a:xfrm>
            <a:off x="2126821" y="2741758"/>
            <a:ext cx="3284909" cy="13832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Trabajadores en </a:t>
            </a:r>
            <a:r>
              <a:rPr lang="es-CL" dirty="0"/>
              <a:t>actividad, </a:t>
            </a:r>
            <a:r>
              <a:rPr lang="es-CL" dirty="0" smtClean="0"/>
              <a:t>ahorran </a:t>
            </a:r>
            <a:r>
              <a:rPr lang="es-CL" dirty="0"/>
              <a:t>al ano (basado en Marzo 2017) con el 10 %  de cotización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FC665247-EE0D-4715-A556-574E5362F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 rot="14018793">
            <a:off x="5377914" y="2110838"/>
            <a:ext cx="1501350" cy="140863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8EBD5AD-1344-4F40-B62A-914CB19F5D85}"/>
              </a:ext>
            </a:extLst>
          </p:cNvPr>
          <p:cNvSpPr/>
          <p:nvPr/>
        </p:nvSpPr>
        <p:spPr>
          <a:xfrm>
            <a:off x="5135926" y="3837229"/>
            <a:ext cx="1466010" cy="68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US $ 7032 millones</a:t>
            </a: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xmlns="" id="{2ED8105E-B296-46BA-9069-AAACA66A719F}"/>
              </a:ext>
            </a:extLst>
          </p:cNvPr>
          <p:cNvSpPr/>
          <p:nvPr/>
        </p:nvSpPr>
        <p:spPr>
          <a:xfrm rot="16200000">
            <a:off x="5434955" y="192758"/>
            <a:ext cx="5875508" cy="7255503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Sistema AFP </a:t>
            </a:r>
            <a:endParaRPr lang="es-CL" dirty="0"/>
          </a:p>
        </p:txBody>
      </p:sp>
      <p:sp>
        <p:nvSpPr>
          <p:cNvPr id="17" name="Flecha: curvada hacia abajo 16">
            <a:extLst>
              <a:ext uri="{FF2B5EF4-FFF2-40B4-BE49-F238E27FC236}">
                <a16:creationId xmlns:a16="http://schemas.microsoft.com/office/drawing/2014/main" xmlns="" id="{BCC41CCC-9512-4598-983C-83170BED7017}"/>
              </a:ext>
            </a:extLst>
          </p:cNvPr>
          <p:cNvSpPr/>
          <p:nvPr/>
        </p:nvSpPr>
        <p:spPr>
          <a:xfrm>
            <a:off x="6801475" y="1942938"/>
            <a:ext cx="1935804" cy="18250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Que obligatoriamente se lo entregamos entero a las AFP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4932" y="284014"/>
            <a:ext cx="10515600" cy="1325563"/>
          </a:xfrm>
        </p:spPr>
        <p:txBody>
          <a:bodyPr/>
          <a:lstStyle/>
          <a:p>
            <a:r>
              <a:rPr lang="es-CL" dirty="0" smtClean="0"/>
              <a:t>Riesgos asumidos en forma individual</a:t>
            </a:r>
            <a:endParaRPr lang="es-CL" dirty="0"/>
          </a:p>
        </p:txBody>
      </p:sp>
      <p:pic>
        <p:nvPicPr>
          <p:cNvPr id="4" name="Marcador de contenido 9" descr="Hombre">
            <a:extLst>
              <a:ext uri="{FF2B5EF4-FFF2-40B4-BE49-F238E27FC236}">
                <a16:creationId xmlns:a16="http://schemas.microsoft.com/office/drawing/2014/main" xmlns="" id="{60B381EE-394B-4AA7-A083-62D51163E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61166" y="4460796"/>
            <a:ext cx="914400" cy="2420424"/>
          </a:xfrm>
          <a:prstGeom prst="rect">
            <a:avLst/>
          </a:prstGeom>
        </p:spPr>
      </p:pic>
      <p:pic>
        <p:nvPicPr>
          <p:cNvPr id="5" name="Gráfico 35" descr="Mujer">
            <a:extLst>
              <a:ext uri="{FF2B5EF4-FFF2-40B4-BE49-F238E27FC236}">
                <a16:creationId xmlns:a16="http://schemas.microsoft.com/office/drawing/2014/main" xmlns="" id="{419FCD38-BC38-4628-94DE-AA9204B25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784893" y="4708713"/>
            <a:ext cx="914400" cy="2265793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 rot="1984882">
            <a:off x="761474" y="1436002"/>
            <a:ext cx="3299773" cy="2120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INCIDENCIA</a:t>
            </a:r>
          </a:p>
          <a:p>
            <a:pPr algn="ctr"/>
            <a:r>
              <a:rPr lang="es-CL" dirty="0" smtClean="0"/>
              <a:t>DESEMPLEO SUB EMPLEO</a:t>
            </a:r>
            <a:endParaRPr lang="es-CL" dirty="0"/>
          </a:p>
        </p:txBody>
      </p:sp>
      <p:sp>
        <p:nvSpPr>
          <p:cNvPr id="7" name="Flecha abajo 6"/>
          <p:cNvSpPr/>
          <p:nvPr/>
        </p:nvSpPr>
        <p:spPr>
          <a:xfrm>
            <a:off x="4435641" y="1259893"/>
            <a:ext cx="3320717" cy="2456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FLUCTUACION EN</a:t>
            </a:r>
          </a:p>
          <a:p>
            <a:pPr algn="ctr"/>
            <a:r>
              <a:rPr lang="es-CL" dirty="0" smtClean="0"/>
              <a:t>RENTABILIDAD FINANCIERAS</a:t>
            </a:r>
            <a:endParaRPr lang="es-CL" dirty="0"/>
          </a:p>
        </p:txBody>
      </p:sp>
      <p:sp>
        <p:nvSpPr>
          <p:cNvPr id="8" name="Flecha izquierda 7"/>
          <p:cNvSpPr/>
          <p:nvPr/>
        </p:nvSpPr>
        <p:spPr>
          <a:xfrm rot="19779408">
            <a:off x="8451638" y="1692128"/>
            <a:ext cx="2816059" cy="16751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AUMENTOS EN EXPECTATIVA DE VIDA</a:t>
            </a:r>
            <a:endParaRPr lang="es-CL" dirty="0"/>
          </a:p>
        </p:txBody>
      </p:sp>
      <p:sp>
        <p:nvSpPr>
          <p:cNvPr id="9" name="Acorde 8"/>
          <p:cNvSpPr/>
          <p:nvPr/>
        </p:nvSpPr>
        <p:spPr>
          <a:xfrm rot="6684462">
            <a:off x="2560315" y="3199414"/>
            <a:ext cx="1828891" cy="1968292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5" name="Conector recto 14"/>
          <p:cNvCxnSpPr>
            <a:stCxn id="9" idx="2"/>
          </p:cNvCxnSpPr>
          <p:nvPr/>
        </p:nvCxnSpPr>
        <p:spPr>
          <a:xfrm flipH="1">
            <a:off x="3474760" y="4552750"/>
            <a:ext cx="24027" cy="146836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>
            <a:off x="8296433" y="4451171"/>
            <a:ext cx="251643" cy="137211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corde 21"/>
          <p:cNvSpPr/>
          <p:nvPr/>
        </p:nvSpPr>
        <p:spPr>
          <a:xfrm rot="7261244">
            <a:off x="7914169" y="3178104"/>
            <a:ext cx="1828891" cy="1968292"/>
          </a:xfrm>
          <a:prstGeom prst="chord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1550" y="3386154"/>
            <a:ext cx="2800877" cy="350214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155043" y="4183559"/>
            <a:ext cx="1674340" cy="525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SEGURIDAD SOCIAL</a:t>
            </a:r>
            <a:endParaRPr lang="es-CL" dirty="0"/>
          </a:p>
        </p:txBody>
      </p:sp>
      <p:cxnSp>
        <p:nvCxnSpPr>
          <p:cNvPr id="12" name="Conector recto 11"/>
          <p:cNvCxnSpPr/>
          <p:nvPr/>
        </p:nvCxnSpPr>
        <p:spPr>
          <a:xfrm>
            <a:off x="4543124" y="3716468"/>
            <a:ext cx="2939303" cy="2434075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H="1">
            <a:off x="4832266" y="3647975"/>
            <a:ext cx="2547626" cy="2608446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175365" y="275574"/>
            <a:ext cx="12150246" cy="658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400" b="1" dirty="0"/>
              <a:t>Un mercado de </a:t>
            </a:r>
            <a:r>
              <a:rPr lang="es-CL" sz="2400" b="1" dirty="0" smtClean="0"/>
              <a:t>ahorro </a:t>
            </a:r>
            <a:r>
              <a:rPr lang="es-CL" sz="2400" b="1" dirty="0"/>
              <a:t>individual competitivo tiende a clasificar </a:t>
            </a:r>
            <a:r>
              <a:rPr lang="es-CL" sz="2400" b="1" dirty="0" smtClean="0"/>
              <a:t>pensiones por riesgos  que determinan la capacidad de ahorro (el </a:t>
            </a:r>
            <a:r>
              <a:rPr lang="es-CL" sz="2400" b="1" dirty="0"/>
              <a:t>principio de equivalencia)</a:t>
            </a:r>
          </a:p>
          <a:p>
            <a:endParaRPr lang="es-CL" sz="2400" b="1" dirty="0"/>
          </a:p>
          <a:p>
            <a:r>
              <a:rPr lang="es-CL" sz="2400" b="1" dirty="0"/>
              <a:t>El principio de equivalencia implica que un asegurador debe equilibrar cada contrato a nivel </a:t>
            </a:r>
            <a:r>
              <a:rPr lang="es-CL" sz="2400" b="1" dirty="0" smtClean="0"/>
              <a:t>individual</a:t>
            </a:r>
          </a:p>
          <a:p>
            <a:endParaRPr lang="es-CL" sz="2400" b="1" dirty="0"/>
          </a:p>
          <a:p>
            <a:r>
              <a:rPr lang="es-CL" sz="2400" b="1" dirty="0"/>
              <a:t>Uno de los principales problemas de un mercado de seguros competitivo no regulado es la incompatibilidad entre los principios de equivalencia y de solidaridad.</a:t>
            </a:r>
          </a:p>
          <a:p>
            <a:endParaRPr lang="es-CL" sz="2400" b="1" dirty="0"/>
          </a:p>
          <a:p>
            <a:r>
              <a:rPr lang="es-CL" sz="2400" b="1" dirty="0"/>
              <a:t>El principio de solidaridad implica que los individuos de altos riesgos reciben un subsidio cruzado de aquellos de bajos riesgos para mejorar su acceso a la cobertura </a:t>
            </a:r>
            <a:r>
              <a:rPr lang="es-CL" sz="2400" b="1" dirty="0" smtClean="0"/>
              <a:t>y  suficiencia del sistema de pensiones</a:t>
            </a:r>
            <a:r>
              <a:rPr lang="es-CL" sz="2400" dirty="0" smtClean="0"/>
              <a:t>.</a:t>
            </a:r>
          </a:p>
          <a:p>
            <a:endParaRPr lang="es-CL" sz="2400" dirty="0"/>
          </a:p>
          <a:p>
            <a:pPr algn="ctr"/>
            <a:r>
              <a:rPr lang="es-CL" sz="2800" b="1" dirty="0" smtClean="0"/>
              <a:t>LA SUMA DE CONTRATOS INDIVIDUALES DE AHORRO NO ES UN CONTRATO SOCIAL</a:t>
            </a:r>
            <a:endParaRPr lang="es-CL" sz="2800" b="1" dirty="0"/>
          </a:p>
          <a:p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72027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2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Invalidez y sobrevivencia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12941" y="1925053"/>
            <a:ext cx="11646353" cy="336306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/>
              <a:t>Seguro de Invalidez y Sobrevivencia (SIS</a:t>
            </a:r>
            <a:r>
              <a:rPr lang="es-ES" b="1" dirty="0" smtClean="0"/>
              <a:t>)</a:t>
            </a:r>
            <a:r>
              <a:rPr lang="es-ES" b="1" dirty="0"/>
              <a:t> </a:t>
            </a:r>
            <a:r>
              <a:rPr lang="es-ES" b="1" dirty="0" smtClean="0"/>
              <a:t> (1,43%)</a:t>
            </a:r>
          </a:p>
          <a:p>
            <a:endParaRPr lang="es-E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Las </a:t>
            </a:r>
            <a:r>
              <a:rPr lang="es-ES" dirty="0"/>
              <a:t>administradoras están obligadas a contratar, en conjunto, un seguro para sus afiliados, denominado Seguro de Invalidez y Sobrevivencia (SIS).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Financiado por los empleadores durante la vida laboral activa de los afiliados y corresponde a un porcentaje de las remuneraciones del trabajador.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Adjudicado mediante licitación pública, efectuado por las AFP en conjunto.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Afiliados deben estén cotizando en AFP, hasta doce meses después de la última cotización.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r>
              <a:rPr lang="es-ES" dirty="0" smtClean="0"/>
              <a:t>Los afiliados no cubiertos por el seguro, deben financiar su pensión únicamente con los fondos acumulados en su cuenta de capitalización individual.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7110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echa: a la derecha 55">
            <a:extLst>
              <a:ext uri="{FF2B5EF4-FFF2-40B4-BE49-F238E27FC236}">
                <a16:creationId xmlns="" xmlns:a16="http://schemas.microsoft.com/office/drawing/2014/main" id="{84D0E674-76C9-455E-946B-1ADE5DDEE200}"/>
              </a:ext>
            </a:extLst>
          </p:cNvPr>
          <p:cNvSpPr/>
          <p:nvPr/>
        </p:nvSpPr>
        <p:spPr>
          <a:xfrm rot="16200000">
            <a:off x="6034965" y="3000062"/>
            <a:ext cx="6858001" cy="85787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 </a:t>
            </a:r>
            <a:r>
              <a:rPr lang="en-US" dirty="0" err="1" smtClean="0"/>
              <a:t>ahorro</a:t>
            </a:r>
            <a:r>
              <a:rPr lang="en-US" dirty="0" smtClean="0"/>
              <a:t> </a:t>
            </a:r>
            <a:r>
              <a:rPr lang="en-US" dirty="0" err="1" smtClean="0"/>
              <a:t>capitalizado</a:t>
            </a:r>
            <a:r>
              <a:rPr lang="en-US" dirty="0" smtClean="0"/>
              <a:t> le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comprar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renta</a:t>
            </a:r>
            <a:r>
              <a:rPr lang="en-US" dirty="0" smtClean="0"/>
              <a:t> </a:t>
            </a:r>
            <a:r>
              <a:rPr lang="en-US" dirty="0" err="1" smtClean="0"/>
              <a:t>vitalicia</a:t>
            </a:r>
            <a:r>
              <a:rPr lang="en-US" dirty="0" smtClean="0"/>
              <a:t>. </a:t>
            </a:r>
            <a:endParaRPr lang="es-CL" dirty="0"/>
          </a:p>
        </p:txBody>
      </p:sp>
      <p:sp>
        <p:nvSpPr>
          <p:cNvPr id="67" name="Triángulo rectángulo 66">
            <a:extLst>
              <a:ext uri="{FF2B5EF4-FFF2-40B4-BE49-F238E27FC236}">
                <a16:creationId xmlns="" xmlns:a16="http://schemas.microsoft.com/office/drawing/2014/main" id="{C2E950AE-410B-479A-9F3B-9FBC2E18C6F3}"/>
              </a:ext>
            </a:extLst>
          </p:cNvPr>
          <p:cNvSpPr/>
          <p:nvPr/>
        </p:nvSpPr>
        <p:spPr>
          <a:xfrm rot="16200000">
            <a:off x="2904384" y="310345"/>
            <a:ext cx="5757219" cy="5298022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Sistema AFP </a:t>
            </a:r>
            <a:endParaRPr lang="en-US" dirty="0" smtClean="0"/>
          </a:p>
          <a:p>
            <a:pPr algn="ctr"/>
            <a:r>
              <a:rPr lang="en-US" dirty="0" smtClean="0"/>
              <a:t>AHORRO + CAPITALIZACION</a:t>
            </a:r>
            <a:endParaRPr lang="es-CL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="" xmlns:a16="http://schemas.microsoft.com/office/drawing/2014/main" id="{55D068DA-D363-4978-AEC4-B9F5F8AA76D9}"/>
              </a:ext>
            </a:extLst>
          </p:cNvPr>
          <p:cNvSpPr/>
          <p:nvPr/>
        </p:nvSpPr>
        <p:spPr>
          <a:xfrm>
            <a:off x="2356379" y="5879488"/>
            <a:ext cx="6853227" cy="11185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Durante su edad activa </a:t>
            </a:r>
            <a:r>
              <a:rPr lang="es-CL" dirty="0" err="1" smtClean="0"/>
              <a:t>Ud</a:t>
            </a:r>
            <a:r>
              <a:rPr lang="es-CL" dirty="0" smtClean="0"/>
              <a:t> aumenta su ahorro individual</a:t>
            </a:r>
            <a:endParaRPr lang="es-CL" dirty="0"/>
          </a:p>
        </p:txBody>
      </p:sp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555AD055-1F40-4ECD-B339-7183A0A6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92" y="305563"/>
            <a:ext cx="10515600" cy="1325563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 PARA RENTA VITALICIA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" name="Marcador de contenido 9" descr="Hombre">
            <a:extLst>
              <a:ext uri="{FF2B5EF4-FFF2-40B4-BE49-F238E27FC236}">
                <a16:creationId xmlns="" xmlns:a16="http://schemas.microsoft.com/office/drawing/2014/main" id="{AD4D3047-9380-4EDA-BA3D-0BEEFFE49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15882" y="4278934"/>
            <a:ext cx="914400" cy="2420424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86892" y="246575"/>
            <a:ext cx="1698249" cy="12181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2190" y="21796"/>
            <a:ext cx="6099809" cy="54673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0282" y="3531402"/>
            <a:ext cx="6629400" cy="197167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355301" y="38638"/>
            <a:ext cx="1765189" cy="1651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 LA EDAD DE RETIRO APARECE </a:t>
            </a:r>
          </a:p>
          <a:p>
            <a:pPr algn="ctr"/>
            <a:r>
              <a:rPr lang="es-CL" dirty="0" smtClean="0"/>
              <a:t>INDUSTRIA DE AFP Y SEGUROS</a:t>
            </a:r>
            <a:endParaRPr lang="es-CL" dirty="0"/>
          </a:p>
        </p:txBody>
      </p:sp>
      <p:sp>
        <p:nvSpPr>
          <p:cNvPr id="7" name="Elipse 6"/>
          <p:cNvSpPr/>
          <p:nvPr/>
        </p:nvSpPr>
        <p:spPr>
          <a:xfrm>
            <a:off x="10095353" y="5430623"/>
            <a:ext cx="2072461" cy="148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SOLO </a:t>
            </a:r>
          </a:p>
          <a:p>
            <a:pPr algn="ctr"/>
            <a:r>
              <a:rPr lang="es-CL" sz="1400" dirty="0" smtClean="0"/>
              <a:t>RENTA VITALICIA O </a:t>
            </a:r>
          </a:p>
          <a:p>
            <a:pPr algn="ctr"/>
            <a:r>
              <a:rPr lang="es-CL" sz="1400" dirty="0" smtClean="0"/>
              <a:t>RETIRO PRORANADO</a:t>
            </a:r>
            <a:endParaRPr lang="es-CL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6525928" y="3599848"/>
            <a:ext cx="1906077" cy="1674796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6525928" y="3599848"/>
            <a:ext cx="1906077" cy="1696595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44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7" grpId="0" animBg="1"/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UNA NUEVA INDUSTRIA</a:t>
            </a:r>
            <a:endParaRPr lang="es-CL" b="1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/>
          </a:p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requiere crear una nueva industria</a:t>
            </a:r>
          </a:p>
          <a:p>
            <a:pPr lvl="1"/>
            <a:endParaRPr 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Deben competir y ofrecer alternativas (riesgo rentabilidad)</a:t>
            </a:r>
          </a:p>
          <a:p>
            <a:pPr lvl="1"/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Grandes economías de escala y </a:t>
            </a:r>
            <a:r>
              <a:rPr lang="es-C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generan oligopolio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”Libertad” de elección del trabajador</a:t>
            </a:r>
            <a:endParaRPr lang="es-CL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5959" y="2786803"/>
            <a:ext cx="2618471" cy="3350104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/>
          </p:nvPr>
        </p:nvGraphicFramePr>
        <p:xfrm>
          <a:off x="3058790" y="2805675"/>
          <a:ext cx="2807936" cy="1742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a 5"/>
          <p:cNvGraphicFramePr/>
          <p:nvPr>
            <p:extLst/>
          </p:nvPr>
        </p:nvGraphicFramePr>
        <p:xfrm>
          <a:off x="5498896" y="2786803"/>
          <a:ext cx="2977329" cy="1732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Diagrama 9"/>
          <p:cNvGraphicFramePr/>
          <p:nvPr>
            <p:extLst/>
          </p:nvPr>
        </p:nvGraphicFramePr>
        <p:xfrm>
          <a:off x="8229599" y="2786803"/>
          <a:ext cx="2817105" cy="1802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2" name="Rectángulo 21"/>
          <p:cNvSpPr/>
          <p:nvPr/>
        </p:nvSpPr>
        <p:spPr>
          <a:xfrm>
            <a:off x="3535680" y="4766208"/>
            <a:ext cx="866387" cy="4357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Fondo C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495038" y="5332471"/>
            <a:ext cx="907027" cy="3977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Fondo D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535678" y="5898732"/>
            <a:ext cx="866387" cy="4357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Fondo E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098291" y="5878679"/>
            <a:ext cx="866387" cy="4357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Fondo E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4666124" y="4796688"/>
            <a:ext cx="866387" cy="4357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Fondo C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4625482" y="5362951"/>
            <a:ext cx="907027" cy="3977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Fondo D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4666122" y="5929212"/>
            <a:ext cx="866387" cy="4357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Fondo E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062733" y="4759368"/>
            <a:ext cx="866387" cy="3961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Fondo C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057651" y="5258473"/>
            <a:ext cx="907027" cy="3977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Fondo D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10007602" y="4766208"/>
            <a:ext cx="866387" cy="3961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Fondo C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10007602" y="5313552"/>
            <a:ext cx="907027" cy="3977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Fondo D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0048242" y="5861378"/>
            <a:ext cx="866387" cy="4357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Fondo E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294880" y="4759367"/>
            <a:ext cx="866387" cy="3961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Fondo C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7346680" y="5316466"/>
            <a:ext cx="907027" cy="3977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Fondo D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7407640" y="5865607"/>
            <a:ext cx="866387" cy="4357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Fondo E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8651241" y="4786012"/>
            <a:ext cx="866387" cy="3961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Fondo C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8651241" y="5313553"/>
            <a:ext cx="907027" cy="3977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Fondo D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8716989" y="5861379"/>
            <a:ext cx="866387" cy="4357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Fondo E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43" name="Flecha en U 42"/>
          <p:cNvSpPr/>
          <p:nvPr/>
        </p:nvSpPr>
        <p:spPr>
          <a:xfrm>
            <a:off x="2306320" y="1341120"/>
            <a:ext cx="5040360" cy="15748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ORIGINALMENTE 12  EN  1981 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SUBIERON A 21 EN 1994 Y 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HOY SON 6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511606" y="2101012"/>
            <a:ext cx="1191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 smtClean="0"/>
              <a:t>?</a:t>
            </a:r>
            <a:endParaRPr lang="es-CL" sz="6000" dirty="0"/>
          </a:p>
        </p:txBody>
      </p:sp>
      <p:sp>
        <p:nvSpPr>
          <p:cNvPr id="45" name="Llamada de flecha hacia abajo 44"/>
          <p:cNvSpPr/>
          <p:nvPr/>
        </p:nvSpPr>
        <p:spPr>
          <a:xfrm rot="1998618">
            <a:off x="9632369" y="662098"/>
            <a:ext cx="2424721" cy="177830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Industria </a:t>
            </a:r>
            <a:r>
              <a:rPr lang="es-CL" dirty="0" err="1" smtClean="0"/>
              <a:t>AFp</a:t>
            </a:r>
            <a:endParaRPr lang="es-CL" dirty="0"/>
          </a:p>
        </p:txBody>
      </p:sp>
      <p:sp>
        <p:nvSpPr>
          <p:cNvPr id="46" name="Abrir llave 45"/>
          <p:cNvSpPr/>
          <p:nvPr/>
        </p:nvSpPr>
        <p:spPr>
          <a:xfrm>
            <a:off x="2779148" y="3464560"/>
            <a:ext cx="345052" cy="2672347"/>
          </a:xfrm>
          <a:prstGeom prst="leftBrac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7" name="CuadroTexto 46"/>
          <p:cNvSpPr txBox="1"/>
          <p:nvPr/>
        </p:nvSpPr>
        <p:spPr>
          <a:xfrm>
            <a:off x="2780457" y="4258376"/>
            <a:ext cx="1191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 smtClean="0"/>
              <a:t>?</a:t>
            </a:r>
            <a:endParaRPr lang="es-CL" sz="6000" dirty="0"/>
          </a:p>
        </p:txBody>
      </p:sp>
      <p:sp>
        <p:nvSpPr>
          <p:cNvPr id="48" name="Abrir llave 47"/>
          <p:cNvSpPr/>
          <p:nvPr/>
        </p:nvSpPr>
        <p:spPr>
          <a:xfrm rot="5400000">
            <a:off x="6609296" y="-997957"/>
            <a:ext cx="449398" cy="7213600"/>
          </a:xfrm>
          <a:prstGeom prst="leftBrace">
            <a:avLst>
              <a:gd name="adj1" fmla="val 8333"/>
              <a:gd name="adj2" fmla="val 48630"/>
            </a:avLst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" name="Llamada de flecha hacia abajo 48"/>
          <p:cNvSpPr/>
          <p:nvPr/>
        </p:nvSpPr>
        <p:spPr>
          <a:xfrm>
            <a:off x="65814" y="1281779"/>
            <a:ext cx="2117477" cy="169348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Afiliados:</a:t>
            </a:r>
          </a:p>
          <a:p>
            <a:pPr algn="ctr"/>
            <a:r>
              <a:rPr lang="es-CL" dirty="0" smtClean="0"/>
              <a:t>Deben elegir AFP y Fondo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763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10" grpId="0">
        <p:bldAsOne/>
      </p:bldGraphic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Comisiones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701" y="1825625"/>
            <a:ext cx="100645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A6B98F-0D20-4D10-BF4D-9D4B683EB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5173"/>
            <a:ext cx="12334240" cy="1325563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Trabajadores pagan casi </a:t>
            </a:r>
            <a:b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$ 1000 millones en comisiones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9" descr="Hombre">
            <a:extLst>
              <a:ext uri="{FF2B5EF4-FFF2-40B4-BE49-F238E27FC236}">
                <a16:creationId xmlns:a16="http://schemas.microsoft.com/office/drawing/2014/main" xmlns="" id="{B7CDE231-F069-4428-92CC-C45134EC3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79173" y="4513720"/>
            <a:ext cx="914400" cy="1044178"/>
          </a:xfrm>
          <a:prstGeom prst="rect">
            <a:avLst/>
          </a:prstGeom>
        </p:spPr>
      </p:pic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xmlns="" id="{2ED8105E-B296-46BA-9069-AAACA66A719F}"/>
              </a:ext>
            </a:extLst>
          </p:cNvPr>
          <p:cNvSpPr/>
          <p:nvPr/>
        </p:nvSpPr>
        <p:spPr>
          <a:xfrm rot="16200000">
            <a:off x="873764" y="1595118"/>
            <a:ext cx="5008878" cy="5313681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Sistema AFP </a:t>
            </a:r>
            <a:endParaRPr lang="es-CL" dirty="0"/>
          </a:p>
        </p:txBody>
      </p:sp>
      <p:pic>
        <p:nvPicPr>
          <p:cNvPr id="18" name="Marcador de contenido 3">
            <a:extLst>
              <a:ext uri="{FF2B5EF4-FFF2-40B4-BE49-F238E27FC236}">
                <a16:creationId xmlns:a16="http://schemas.microsoft.com/office/drawing/2014/main" xmlns="" id="{7BA860BD-9A57-4AE0-9A94-02C27FDDC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976" y="3505982"/>
            <a:ext cx="4765252" cy="3342290"/>
          </a:xfrm>
          <a:prstGeom prst="rect">
            <a:avLst/>
          </a:prstGeom>
        </p:spPr>
      </p:pic>
      <p:sp>
        <p:nvSpPr>
          <p:cNvPr id="15" name="Globo: línea con borde y barra de énfasis 14">
            <a:extLst>
              <a:ext uri="{FF2B5EF4-FFF2-40B4-BE49-F238E27FC236}">
                <a16:creationId xmlns:a16="http://schemas.microsoft.com/office/drawing/2014/main" xmlns="" id="{AC30EA5B-63EF-483E-B07F-0FC714402689}"/>
              </a:ext>
            </a:extLst>
          </p:cNvPr>
          <p:cNvSpPr/>
          <p:nvPr/>
        </p:nvSpPr>
        <p:spPr>
          <a:xfrm>
            <a:off x="1494351" y="2075694"/>
            <a:ext cx="2159711" cy="2140085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Estas empresas, casi todas extranjeras, </a:t>
            </a:r>
            <a:r>
              <a:rPr lang="es-CL" dirty="0" smtClean="0"/>
              <a:t> </a:t>
            </a:r>
            <a:r>
              <a:rPr lang="es-CL" dirty="0"/>
              <a:t>cobran comisiones por alrededor de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C653F904-E50B-49A3-A0C1-B4FEDA97FF45}"/>
              </a:ext>
            </a:extLst>
          </p:cNvPr>
          <p:cNvSpPr/>
          <p:nvPr/>
        </p:nvSpPr>
        <p:spPr>
          <a:xfrm>
            <a:off x="7255502" y="2109086"/>
            <a:ext cx="1466010" cy="68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US $ 912 millones</a:t>
            </a:r>
          </a:p>
        </p:txBody>
      </p:sp>
      <p:sp>
        <p:nvSpPr>
          <p:cNvPr id="21" name="Flecha: curvada hacia abajo 20">
            <a:extLst>
              <a:ext uri="{FF2B5EF4-FFF2-40B4-BE49-F238E27FC236}">
                <a16:creationId xmlns:a16="http://schemas.microsoft.com/office/drawing/2014/main" xmlns="" id="{A13631D7-8BCD-40FA-B80F-AA06C4ACC76E}"/>
              </a:ext>
            </a:extLst>
          </p:cNvPr>
          <p:cNvSpPr/>
          <p:nvPr/>
        </p:nvSpPr>
        <p:spPr>
          <a:xfrm>
            <a:off x="9146424" y="1320715"/>
            <a:ext cx="1935804" cy="1825022"/>
          </a:xfrm>
          <a:prstGeom prst="curvedDownArrow">
            <a:avLst>
              <a:gd name="adj1" fmla="val 25000"/>
              <a:gd name="adj2" fmla="val 5168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B0F0"/>
                </a:solidFill>
              </a:rPr>
              <a:t>La mitad de estos son para gastos administrativos y el resto utilidades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6564429" y="3505982"/>
            <a:ext cx="4517799" cy="3145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Debido a sus altas utilidades como administradoras de fondos de pensiones </a:t>
            </a:r>
          </a:p>
          <a:p>
            <a:pPr algn="ctr"/>
            <a:endParaRPr lang="es-CL" dirty="0" smtClean="0"/>
          </a:p>
          <a:p>
            <a:pPr algn="ctr"/>
            <a:r>
              <a:rPr lang="es-CL" dirty="0" smtClean="0"/>
              <a:t>Duplican su patrimonio cada 4 anos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615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¿Qué pasa con el Estado?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b="1" dirty="0" smtClean="0"/>
              <a:t>Debe cerrar el sistema antiguo</a:t>
            </a:r>
          </a:p>
          <a:p>
            <a:pPr lvl="1"/>
            <a:r>
              <a:rPr lang="es-CL" b="1" dirty="0" smtClean="0"/>
              <a:t>costo operacional</a:t>
            </a:r>
          </a:p>
          <a:p>
            <a:pPr lvl="1"/>
            <a:r>
              <a:rPr lang="es-CL" b="1" dirty="0" smtClean="0"/>
              <a:t>bonos de reconocimiento</a:t>
            </a:r>
          </a:p>
          <a:p>
            <a:pPr lvl="1"/>
            <a:endParaRPr lang="es-CL" dirty="0" smtClean="0"/>
          </a:p>
          <a:p>
            <a:r>
              <a:rPr lang="es-CL" b="1" dirty="0" smtClean="0"/>
              <a:t>Debe financiar garantías</a:t>
            </a:r>
            <a:r>
              <a:rPr lang="es-CL" dirty="0" smtClean="0"/>
              <a:t> </a:t>
            </a:r>
          </a:p>
          <a:p>
            <a:pPr lvl="1"/>
            <a:r>
              <a:rPr lang="es-CL" b="1" dirty="0" smtClean="0"/>
              <a:t>Antes 2008 Pensión Mínima Garantizada y pensión Asistencial</a:t>
            </a:r>
          </a:p>
          <a:p>
            <a:pPr lvl="1"/>
            <a:r>
              <a:rPr lang="es-CL" b="1" dirty="0" smtClean="0"/>
              <a:t>Después 2008 Pilar Solidario</a:t>
            </a:r>
          </a:p>
          <a:p>
            <a:endParaRPr lang="es-CL" b="1" dirty="0" smtClean="0"/>
          </a:p>
          <a:p>
            <a:r>
              <a:rPr lang="es-CL" b="1" dirty="0" smtClean="0"/>
              <a:t>Debe regular y supervisar industria</a:t>
            </a:r>
          </a:p>
          <a:p>
            <a:pPr lvl="1"/>
            <a:r>
              <a:rPr lang="es-CL" b="1" dirty="0" smtClean="0"/>
              <a:t>Antes 2008 Superintendencia de Administradores de Fondos de Pensiones</a:t>
            </a:r>
          </a:p>
          <a:p>
            <a:pPr lvl="1"/>
            <a:r>
              <a:rPr lang="es-CL" b="1" dirty="0" smtClean="0"/>
              <a:t>Después 2008 Superintendencia de Pensiones</a:t>
            </a:r>
            <a:endParaRPr lang="es-C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Costo de transición: Responsabilidad del Estado </a:t>
            </a:r>
            <a:endParaRPr lang="es-CL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838200" y="1446775"/>
          <a:ext cx="10824882" cy="510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441"/>
                <a:gridCol w="5412441"/>
              </a:tblGrid>
              <a:tr h="951898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Desde 1981 </a:t>
                      </a:r>
                      <a:r>
                        <a:rPr lang="es-CL" baseline="0" dirty="0" smtClean="0"/>
                        <a:t> el gobierno de </a:t>
                      </a:r>
                      <a:r>
                        <a:rPr lang="es-CL" dirty="0" smtClean="0"/>
                        <a:t>Chile ha debido incurrir en gastos transitorios (déficit operacional y bonos de reconocimiento) y gastos permanente por concepto de  garantías</a:t>
                      </a:r>
                      <a:r>
                        <a:rPr lang="es-CL" baseline="0" dirty="0" smtClean="0"/>
                        <a:t> (PASIS PMIN y FFAA) </a:t>
                      </a:r>
                      <a:r>
                        <a:rPr lang="es-CL" dirty="0" smtClean="0"/>
                        <a:t> </a:t>
                      </a:r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242739">
                <a:tc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402828">
                <a:tc gridSpan="2">
                  <a:txBody>
                    <a:bodyPr/>
                    <a:lstStyle/>
                    <a:p>
                      <a:pPr algn="ctr"/>
                      <a:endParaRPr lang="es-CL" dirty="0" smtClean="0"/>
                    </a:p>
                    <a:p>
                      <a:pPr algn="ctr"/>
                      <a:r>
                        <a:rPr lang="es-CL" dirty="0" smtClean="0"/>
                        <a:t>A partir de la reforma de 2008, surgen nuevas</a:t>
                      </a:r>
                      <a:r>
                        <a:rPr lang="es-CL" baseline="0" dirty="0" smtClean="0"/>
                        <a:t> garantías (PBS y APS).</a:t>
                      </a:r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4712"/>
            <a:ext cx="5488924" cy="370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38989"/>
            <a:ext cx="4258234" cy="272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235932" y="2120084"/>
            <a:ext cx="5665694" cy="8900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1600" dirty="0" smtClean="0">
                <a:solidFill>
                  <a:schemeClr val="tx2"/>
                </a:solidFill>
              </a:rPr>
              <a:t>Proyección Déficit del Sistema Civil </a:t>
            </a:r>
            <a:br>
              <a:rPr lang="es-MX" altLang="es-CL" sz="1600" dirty="0" smtClean="0">
                <a:solidFill>
                  <a:schemeClr val="tx2"/>
                </a:solidFill>
              </a:rPr>
            </a:br>
            <a:r>
              <a:rPr lang="es-MX" altLang="es-CL" sz="1600" dirty="0" smtClean="0">
                <a:solidFill>
                  <a:schemeClr val="tx2"/>
                </a:solidFill>
              </a:rPr>
              <a:t>de Pensiones en Chile: 2003-2037</a:t>
            </a:r>
            <a:br>
              <a:rPr lang="es-MX" altLang="es-CL" sz="1600" dirty="0" smtClean="0">
                <a:solidFill>
                  <a:schemeClr val="tx2"/>
                </a:solidFill>
              </a:rPr>
            </a:br>
            <a:r>
              <a:rPr lang="es-MX" altLang="es-CL" sz="1600" dirty="0" smtClean="0">
                <a:solidFill>
                  <a:schemeClr val="tx2"/>
                </a:solidFill>
              </a:rPr>
              <a:t>(como porcentaje del PIB)</a:t>
            </a:r>
            <a:endParaRPr lang="es-ES" altLang="es-CL" sz="1600" dirty="0">
              <a:solidFill>
                <a:schemeClr val="tx2"/>
              </a:solidFill>
            </a:endParaRPr>
          </a:p>
        </p:txBody>
      </p:sp>
      <p:sp>
        <p:nvSpPr>
          <p:cNvPr id="10" name="Marcador de conteni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b="1" dirty="0" smtClean="0"/>
              <a:t>El gran cambio hecho en dictadura</a:t>
            </a:r>
          </a:p>
          <a:p>
            <a:r>
              <a:rPr lang="es-CL" b="1" dirty="0" smtClean="0"/>
              <a:t>¿Como se hizo?</a:t>
            </a:r>
          </a:p>
          <a:p>
            <a:r>
              <a:rPr lang="es-CL" b="1" dirty="0" smtClean="0"/>
              <a:t>Los trabajadores, afiliación, cotización y elección</a:t>
            </a:r>
          </a:p>
          <a:p>
            <a:r>
              <a:rPr lang="es-CL" b="1" dirty="0" smtClean="0"/>
              <a:t>Una nueva industria para elección del trabajador</a:t>
            </a:r>
          </a:p>
          <a:p>
            <a:r>
              <a:rPr lang="es-CL" b="1" dirty="0" smtClean="0"/>
              <a:t>Estado regulador de industria y subsidiario</a:t>
            </a:r>
          </a:p>
          <a:p>
            <a:r>
              <a:rPr lang="es-CL" b="1" dirty="0" smtClean="0"/>
              <a:t>Contexto, demográfico, laboral y financiero</a:t>
            </a:r>
          </a:p>
          <a:p>
            <a:r>
              <a:rPr lang="es-CL" b="1" dirty="0" smtClean="0"/>
              <a:t>Los resultados</a:t>
            </a:r>
          </a:p>
          <a:p>
            <a:pPr lvl="1"/>
            <a:r>
              <a:rPr lang="es-CL" b="1" dirty="0" smtClean="0"/>
              <a:t>El Fondo y la profundidad del mercado de capitales</a:t>
            </a:r>
          </a:p>
          <a:p>
            <a:pPr lvl="1"/>
            <a:r>
              <a:rPr lang="es-CL" b="1" dirty="0" smtClean="0"/>
              <a:t>Las pensiones</a:t>
            </a:r>
          </a:p>
          <a:p>
            <a:pPr lvl="2"/>
            <a:r>
              <a:rPr lang="es-CL" b="1" dirty="0" smtClean="0"/>
              <a:t>La reforma de 2008</a:t>
            </a:r>
          </a:p>
          <a:p>
            <a:pPr lvl="2"/>
            <a:r>
              <a:rPr lang="es-CL" b="1" dirty="0" smtClean="0"/>
              <a:t>Situación actual </a:t>
            </a:r>
          </a:p>
          <a:p>
            <a:pPr lvl="1"/>
            <a:r>
              <a:rPr lang="es-CL" b="1" dirty="0" smtClean="0"/>
              <a:t>Serio conflicto de economía política</a:t>
            </a:r>
          </a:p>
          <a:p>
            <a:r>
              <a:rPr lang="es-CL" b="1" dirty="0" smtClean="0"/>
              <a:t>Lecciones</a:t>
            </a:r>
            <a:endParaRPr lang="es-C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0898CD-EB42-43DF-A1E0-C7A7F3352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47" y="114169"/>
            <a:ext cx="12192000" cy="1325563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Estado subsidia al sistema en </a:t>
            </a:r>
            <a:b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$ 9300 millones</a:t>
            </a:r>
            <a:r>
              <a:rPr lang="es-CL" dirty="0" smtClean="0"/>
              <a:t>   </a:t>
            </a:r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ED586C46-6330-4900-901F-0FFECDF71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2786" y="1439732"/>
            <a:ext cx="6675034" cy="5245547"/>
          </a:xfrm>
          <a:prstGeom prst="rect">
            <a:avLst/>
          </a:prstGeom>
        </p:spPr>
      </p:pic>
      <p:pic>
        <p:nvPicPr>
          <p:cNvPr id="5" name="Marcador de contenido 9" descr="Hombre">
            <a:extLst>
              <a:ext uri="{FF2B5EF4-FFF2-40B4-BE49-F238E27FC236}">
                <a16:creationId xmlns:a16="http://schemas.microsoft.com/office/drawing/2014/main" xmlns="" id="{C37A58F2-03C9-48AD-8CBA-72181D405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47347" y="3687245"/>
            <a:ext cx="914400" cy="2420424"/>
          </a:xfrm>
          <a:prstGeom prst="rect">
            <a:avLst/>
          </a:prstGeom>
        </p:spPr>
      </p:pic>
      <p:pic>
        <p:nvPicPr>
          <p:cNvPr id="6" name="Gráfico 5" descr="Mujer">
            <a:extLst>
              <a:ext uri="{FF2B5EF4-FFF2-40B4-BE49-F238E27FC236}">
                <a16:creationId xmlns:a16="http://schemas.microsoft.com/office/drawing/2014/main" xmlns="" id="{FB2D4597-5208-49EA-A349-7D17AA0AE3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536159" y="3687245"/>
            <a:ext cx="914400" cy="2420424"/>
          </a:xfrm>
          <a:prstGeom prst="rect">
            <a:avLst/>
          </a:prstGeom>
        </p:spPr>
      </p:pic>
      <p:sp>
        <p:nvSpPr>
          <p:cNvPr id="7" name="Globo: línea doblada doble 6">
            <a:extLst>
              <a:ext uri="{FF2B5EF4-FFF2-40B4-BE49-F238E27FC236}">
                <a16:creationId xmlns:a16="http://schemas.microsoft.com/office/drawing/2014/main" xmlns="" id="{DFD450F2-5F88-4F97-A736-AA8BC58D08A1}"/>
              </a:ext>
            </a:extLst>
          </p:cNvPr>
          <p:cNvSpPr/>
          <p:nvPr/>
        </p:nvSpPr>
        <p:spPr>
          <a:xfrm>
            <a:off x="900606" y="1415333"/>
            <a:ext cx="5269606" cy="2271912"/>
          </a:xfrm>
          <a:prstGeom prst="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Según el presupuesto para este ano 2017, </a:t>
            </a:r>
          </a:p>
          <a:p>
            <a:pPr algn="ctr"/>
            <a:endParaRPr lang="es-CL" dirty="0"/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Mantener </a:t>
            </a:r>
            <a:r>
              <a:rPr lang="es-CL" dirty="0" smtClean="0"/>
              <a:t>el pilar costaba </a:t>
            </a:r>
            <a:r>
              <a:rPr lang="es-CL" dirty="0"/>
              <a:t>US $ 1681 millones, 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Menor al gasto en las FFAA (US  $ 2083 millones) y  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Y menor al costo de haber cambiado el sistema en 1981  US$ 4664   millones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/>
              <a:t>Responsabilidad regulatoria y </a:t>
            </a:r>
            <a:br>
              <a:rPr lang="es-CL" b="1" dirty="0" smtClean="0"/>
            </a:br>
            <a:r>
              <a:rPr lang="es-CL" b="1" dirty="0" smtClean="0"/>
              <a:t>supervisión  del Estado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4" name="Elipse 3"/>
          <p:cNvSpPr/>
          <p:nvPr/>
        </p:nvSpPr>
        <p:spPr>
          <a:xfrm>
            <a:off x="92765" y="3234"/>
            <a:ext cx="12099235" cy="6854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Necesidad de un fuerte marco macroeconómico e institucional</a:t>
            </a:r>
          </a:p>
          <a:p>
            <a:pPr algn="ctr"/>
            <a:endParaRPr lang="es-CL" sz="2400" dirty="0"/>
          </a:p>
          <a:p>
            <a:pPr algn="ctr"/>
            <a:r>
              <a:rPr lang="es-CL" sz="2400" dirty="0" smtClean="0"/>
              <a:t>Macroeconómico</a:t>
            </a:r>
          </a:p>
          <a:p>
            <a:pPr algn="ctr"/>
            <a:endParaRPr lang="es-C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/>
              <a:t>Déficit fiscal controlado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/>
              <a:t>Inflación baja , controlada e instrumentos indexados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/>
              <a:t>Tipo de cambio y tasas de interés predecible y </a:t>
            </a:r>
            <a:r>
              <a:rPr lang="es-CL" sz="2400" dirty="0" err="1" smtClean="0"/>
              <a:t>creibles</a:t>
            </a:r>
            <a:endParaRPr lang="es-CL" sz="2400" dirty="0" smtClean="0"/>
          </a:p>
          <a:p>
            <a:pPr marL="457200" indent="-457200">
              <a:buFont typeface="+mj-lt"/>
              <a:buAutoNum type="arabicPeriod"/>
            </a:pPr>
            <a:endParaRPr lang="es-CL" sz="2400" dirty="0"/>
          </a:p>
          <a:p>
            <a:pPr algn="ctr"/>
            <a:r>
              <a:rPr lang="es-CL" sz="2400" dirty="0" smtClean="0"/>
              <a:t>Institucional</a:t>
            </a:r>
          </a:p>
          <a:p>
            <a:pPr algn="ctr"/>
            <a:endParaRPr lang="es-CL" sz="2400" dirty="0"/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/>
              <a:t>Regulación organizacional y prudencial  banca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/>
              <a:t>Regulación organizacional y prudencial sector financiero 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/>
              <a:t>Desarrollo del Mercado de capitales (custodia, clasificación de riesgo, transparencia, no  integración )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24826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Contexto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b="1" dirty="0" smtClean="0"/>
              <a:t>Demográficos</a:t>
            </a:r>
          </a:p>
          <a:p>
            <a:pPr lvl="1"/>
            <a:r>
              <a:rPr lang="es-CL" b="1" dirty="0" smtClean="0"/>
              <a:t>Fuerte descenso de la fecundidad y </a:t>
            </a:r>
            <a:r>
              <a:rPr lang="es-CL" b="1" dirty="0" err="1" smtClean="0"/>
              <a:t>rapido</a:t>
            </a:r>
            <a:r>
              <a:rPr lang="es-CL" b="1" dirty="0" smtClean="0"/>
              <a:t> envejecimiento de la población</a:t>
            </a:r>
          </a:p>
          <a:p>
            <a:pPr lvl="2"/>
            <a:r>
              <a:rPr lang="es-CL" b="1" dirty="0" smtClean="0"/>
              <a:t>Descenso de la relación de apoyo potencial (afecta reparto)</a:t>
            </a:r>
          </a:p>
          <a:p>
            <a:pPr lvl="2"/>
            <a:r>
              <a:rPr lang="es-CL" b="1" dirty="0" smtClean="0"/>
              <a:t>Aumento de esperanza de vida de adultos mayores (afecta rentas vitalicias)</a:t>
            </a:r>
          </a:p>
          <a:p>
            <a:endParaRPr lang="es-CL" b="1" dirty="0"/>
          </a:p>
          <a:p>
            <a:r>
              <a:rPr lang="es-CL" b="1" dirty="0" smtClean="0"/>
              <a:t>Laboral</a:t>
            </a:r>
          </a:p>
          <a:p>
            <a:pPr lvl="1"/>
            <a:r>
              <a:rPr lang="es-CL" b="1" dirty="0" smtClean="0"/>
              <a:t>Informalidad y bajos ingresos</a:t>
            </a:r>
          </a:p>
          <a:p>
            <a:endParaRPr lang="es-CL" b="1" dirty="0"/>
          </a:p>
          <a:p>
            <a:r>
              <a:rPr lang="es-CL" b="1" dirty="0" smtClean="0"/>
              <a:t>Financiero</a:t>
            </a:r>
          </a:p>
          <a:p>
            <a:pPr lvl="1"/>
            <a:r>
              <a:rPr lang="es-CL" b="1" dirty="0" smtClean="0"/>
              <a:t>Descenso paulatino de la rentabilidad de activos financieros</a:t>
            </a:r>
            <a:endParaRPr lang="es-C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7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RIESGOS ASUMIDOS POR TRABAJADOR</a:t>
            </a:r>
            <a:endParaRPr lang="es-CL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0186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9292" y="398975"/>
            <a:ext cx="1698249" cy="121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4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791199" y="3140646"/>
            <a:ext cx="477625" cy="3167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Envejecimiento </a:t>
            </a:r>
            <a:r>
              <a:rPr lang="es-CL" b="1" dirty="0"/>
              <a:t>en CHILE</a:t>
            </a:r>
          </a:p>
        </p:txBody>
      </p:sp>
      <p:sp>
        <p:nvSpPr>
          <p:cNvPr id="5" name="Flecha derecha 4"/>
          <p:cNvSpPr/>
          <p:nvPr/>
        </p:nvSpPr>
        <p:spPr>
          <a:xfrm>
            <a:off x="2325757" y="2869953"/>
            <a:ext cx="3385868" cy="116287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Próximos dos períodos presidenciales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571" y="212150"/>
            <a:ext cx="2305050" cy="15621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838" y="195811"/>
            <a:ext cx="733425" cy="1571625"/>
          </a:xfrm>
          <a:prstGeom prst="rect">
            <a:avLst/>
          </a:prstGeom>
        </p:spPr>
      </p:pic>
      <p:pic>
        <p:nvPicPr>
          <p:cNvPr id="8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1519" y="155271"/>
            <a:ext cx="638095" cy="16952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9105" y="163746"/>
            <a:ext cx="600075" cy="16764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3078" y="149125"/>
            <a:ext cx="638175" cy="16668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20728" y="141818"/>
            <a:ext cx="676275" cy="1724025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6689035" y="1451113"/>
            <a:ext cx="437322" cy="31632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Marcador de contenido 15"/>
          <p:cNvGraphicFramePr>
            <a:graphicFrameLocks noGrp="1"/>
          </p:cNvGraphicFramePr>
          <p:nvPr>
            <p:ph idx="1"/>
            <p:extLst/>
          </p:nvPr>
        </p:nvGraphicFramePr>
        <p:xfrm>
          <a:off x="900411" y="1640375"/>
          <a:ext cx="10736825" cy="5146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Globo: flecha derecha 12"/>
          <p:cNvSpPr/>
          <p:nvPr/>
        </p:nvSpPr>
        <p:spPr>
          <a:xfrm>
            <a:off x="0" y="3038572"/>
            <a:ext cx="2458065" cy="2703871"/>
          </a:xfrm>
          <a:prstGeom prst="right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Muchos </a:t>
            </a:r>
            <a:r>
              <a:rPr lang="es-CL" dirty="0" err="1"/>
              <a:t>jovenes</a:t>
            </a:r>
            <a:r>
              <a:rPr lang="es-CL" dirty="0"/>
              <a:t> alta relación de sostenibilidad</a:t>
            </a:r>
          </a:p>
        </p:txBody>
      </p:sp>
      <p:sp>
        <p:nvSpPr>
          <p:cNvPr id="14" name="Globo: flecha izquierda 13"/>
          <p:cNvSpPr/>
          <p:nvPr/>
        </p:nvSpPr>
        <p:spPr>
          <a:xfrm>
            <a:off x="9870565" y="3372465"/>
            <a:ext cx="2326437" cy="2935588"/>
          </a:xfrm>
          <a:prstGeom prst="leftArrow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Muchos adultos mayores baja relación de sostenibilidad</a:t>
            </a:r>
          </a:p>
        </p:txBody>
      </p:sp>
      <p:sp>
        <p:nvSpPr>
          <p:cNvPr id="15" name="Elipse 14"/>
          <p:cNvSpPr/>
          <p:nvPr/>
        </p:nvSpPr>
        <p:spPr>
          <a:xfrm>
            <a:off x="8975035" y="1520568"/>
            <a:ext cx="705678" cy="2954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Elipse 18"/>
          <p:cNvSpPr/>
          <p:nvPr/>
        </p:nvSpPr>
        <p:spPr>
          <a:xfrm>
            <a:off x="10220739" y="1513944"/>
            <a:ext cx="705678" cy="2954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/>
          <p:cNvSpPr/>
          <p:nvPr/>
        </p:nvSpPr>
        <p:spPr>
          <a:xfrm>
            <a:off x="11567478" y="1527124"/>
            <a:ext cx="705678" cy="3449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pic>
        <p:nvPicPr>
          <p:cNvPr id="21" name="Marcador de contenido 9" descr="Hombre">
            <a:extLst>
              <a:ext uri="{FF2B5EF4-FFF2-40B4-BE49-F238E27FC236}">
                <a16:creationId xmlns:a16="http://schemas.microsoft.com/office/drawing/2014/main" xmlns="" id="{6F7D5253-CA51-4452-9F25-D01934B3FA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96747" y="1050994"/>
            <a:ext cx="914400" cy="1044178"/>
          </a:xfrm>
          <a:prstGeom prst="rect">
            <a:avLst/>
          </a:prstGeom>
        </p:spPr>
      </p:pic>
      <p:pic>
        <p:nvPicPr>
          <p:cNvPr id="22" name="Gráfico 21" descr="Mujer">
            <a:extLst>
              <a:ext uri="{FF2B5EF4-FFF2-40B4-BE49-F238E27FC236}">
                <a16:creationId xmlns:a16="http://schemas.microsoft.com/office/drawing/2014/main" xmlns="" id="{4F90455A-9797-447B-B3C1-185815701D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876841" y="65688"/>
            <a:ext cx="782113" cy="1178314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45646" y="187873"/>
            <a:ext cx="11851356" cy="6238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EL SISTEMA ACTUAL DE PENSIONES ES UN  MERCADO OBLIGATORIO DE CUENTAS INDIVIDUALES DE AHORRO </a:t>
            </a:r>
          </a:p>
          <a:p>
            <a:pPr algn="ctr"/>
            <a:endParaRPr lang="es-CL" sz="2800" dirty="0"/>
          </a:p>
          <a:p>
            <a:pPr algn="ctr"/>
            <a:r>
              <a:rPr lang="es-CL" sz="2800" dirty="0"/>
              <a:t>NOS CONDENA A UNA VEJEZ POBRE, </a:t>
            </a:r>
          </a:p>
          <a:p>
            <a:pPr algn="ctr"/>
            <a:endParaRPr lang="es-CL" sz="2800" dirty="0"/>
          </a:p>
          <a:p>
            <a:pPr algn="ctr"/>
            <a:r>
              <a:rPr lang="es-CL" sz="2800" dirty="0"/>
              <a:t> REPRODUCE A MENORES NIVELES DE INGRESO LAS MISMAS DESIGUALDADES DE LA VIDA ACTIVA</a:t>
            </a:r>
          </a:p>
        </p:txBody>
      </p:sp>
    </p:spTree>
    <p:extLst>
      <p:ext uri="{BB962C8B-B14F-4D97-AF65-F5344CB8AC3E}">
        <p14:creationId xmlns:p14="http://schemas.microsoft.com/office/powerpoint/2010/main" val="13026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causas la baja formalidad  </a:t>
            </a:r>
            <a:b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(% población activa por ingresos 2017)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6268720" y="1782128"/>
          <a:ext cx="5085080" cy="507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838200" y="1771968"/>
          <a:ext cx="5267960" cy="5086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Marcador de contenido 3">
            <a:extLst>
              <a:ext uri="{FF2B5EF4-FFF2-40B4-BE49-F238E27FC236}">
                <a16:creationId xmlns:lc="http://schemas.openxmlformats.org/drawingml/2006/lockedCanvas" xmlns="" xmlns:a16="http://schemas.microsoft.com/office/drawing/2014/main" id="{EC6DE182-F73D-433B-A6B5-1901016A70E0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926" y="-80962"/>
            <a:ext cx="5085080" cy="3543300"/>
          </a:xfrm>
          <a:prstGeom prst="rect">
            <a:avLst/>
          </a:prstGeom>
        </p:spPr>
      </p:pic>
      <p:pic>
        <p:nvPicPr>
          <p:cNvPr id="8" name="Marcador de contenido 9" descr="Hombre">
            <a:extLst>
              <a:ext uri="{FF2B5EF4-FFF2-40B4-BE49-F238E27FC236}">
                <a16:creationId xmlns:a16="http://schemas.microsoft.com/office/drawing/2014/main" xmlns="" id="{C37A58F2-03C9-48AD-8CBA-72181D405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98723" y="1812725"/>
            <a:ext cx="914400" cy="2420424"/>
          </a:xfrm>
          <a:prstGeom prst="rect">
            <a:avLst/>
          </a:prstGeom>
        </p:spPr>
      </p:pic>
      <p:pic>
        <p:nvPicPr>
          <p:cNvPr id="9" name="Gráfico 5" descr="Mujer">
            <a:extLst>
              <a:ext uri="{FF2B5EF4-FFF2-40B4-BE49-F238E27FC236}">
                <a16:creationId xmlns:a16="http://schemas.microsoft.com/office/drawing/2014/main" xmlns="" id="{FB2D4597-5208-49EA-A349-7D17AA0AE3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687535" y="1812725"/>
            <a:ext cx="914400" cy="242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3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1738313" y="203201"/>
            <a:ext cx="8786812" cy="511175"/>
          </a:xfrm>
          <a:prstGeom prst="rect">
            <a:avLst/>
          </a:prstGeom>
          <a:solidFill>
            <a:srgbClr val="00B050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anchor="ctr">
            <a:normAutofit fontScale="90000" lnSpcReduction="10000"/>
          </a:bodyPr>
          <a:lstStyle/>
          <a:p>
            <a:pPr algn="ctr" eaLnBrk="1" hangingPunct="1">
              <a:defRPr/>
            </a:pPr>
            <a:r>
              <a:rPr lang="es-CL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Rentabilidad a la Baja 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714376"/>
            <a:ext cx="8929687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abajo"/>
          <p:cNvSpPr/>
          <p:nvPr/>
        </p:nvSpPr>
        <p:spPr>
          <a:xfrm>
            <a:off x="9739314" y="5000625"/>
            <a:ext cx="142875" cy="28575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21509" name="5 CuadroTexto"/>
          <p:cNvSpPr txBox="1">
            <a:spLocks noChangeArrowheads="1"/>
          </p:cNvSpPr>
          <p:nvPr/>
        </p:nvSpPr>
        <p:spPr bwMode="auto">
          <a:xfrm>
            <a:off x="9453563" y="5286375"/>
            <a:ext cx="7858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600" b="1">
                <a:solidFill>
                  <a:srgbClr val="000000"/>
                </a:solidFill>
                <a:latin typeface="Calibri" panose="020F0502020204030204" pitchFamily="34" charset="0"/>
              </a:rPr>
              <a:t>4,41%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Resultados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Importante factor de profundización del mercado de capitales</a:t>
            </a:r>
          </a:p>
          <a:p>
            <a:r>
              <a:rPr lang="es-CL" dirty="0" smtClean="0"/>
              <a:t>Paulatina diversificación de activos financieros por sectores e instrumentos</a:t>
            </a:r>
          </a:p>
          <a:p>
            <a:r>
              <a:rPr lang="es-CL" dirty="0" smtClean="0"/>
              <a:t>Fuerte brecha entre afilados y cotizantes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Profundidad financiera </a:t>
            </a:r>
            <a:br>
              <a:rPr lang="es-CL" dirty="0" smtClean="0"/>
            </a:br>
            <a:r>
              <a:rPr lang="es-CL" dirty="0" smtClean="0"/>
              <a:t>Fondo de pensiones de trabajadores </a:t>
            </a:r>
            <a:br>
              <a:rPr lang="es-CL" dirty="0" smtClean="0"/>
            </a:br>
            <a:r>
              <a:rPr lang="es-CL" dirty="0" smtClean="0"/>
              <a:t>(% PIB)</a:t>
            </a:r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985184"/>
              </p:ext>
            </p:extLst>
          </p:nvPr>
        </p:nvGraphicFramePr>
        <p:xfrm>
          <a:off x="796159" y="1825625"/>
          <a:ext cx="1055764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ipse 4"/>
          <p:cNvSpPr/>
          <p:nvPr/>
        </p:nvSpPr>
        <p:spPr>
          <a:xfrm>
            <a:off x="1772306" y="48627"/>
            <a:ext cx="8647387" cy="6794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Hoy son aproximadamente </a:t>
            </a:r>
          </a:p>
          <a:p>
            <a:pPr algn="ctr"/>
            <a:r>
              <a:rPr lang="es-CL" sz="2800" dirty="0" smtClean="0"/>
              <a:t>US $ 200 mil millones</a:t>
            </a:r>
          </a:p>
          <a:p>
            <a:pPr algn="ctr"/>
            <a:r>
              <a:rPr lang="es-CL" sz="2800" dirty="0" smtClean="0"/>
              <a:t>75 % del PIB</a:t>
            </a:r>
          </a:p>
          <a:p>
            <a:pPr algn="ctr"/>
            <a:endParaRPr lang="es-CL" sz="2800" dirty="0" smtClean="0"/>
          </a:p>
          <a:p>
            <a:pPr algn="ctr"/>
            <a:r>
              <a:rPr lang="es-CL" sz="2800" dirty="0" smtClean="0"/>
              <a:t>Propiedad de trabajadores</a:t>
            </a:r>
          </a:p>
          <a:p>
            <a:pPr algn="ctr"/>
            <a:endParaRPr lang="es-CL" sz="2800" dirty="0" smtClean="0"/>
          </a:p>
          <a:p>
            <a:pPr algn="ctr"/>
            <a:r>
              <a:rPr lang="es-CL" sz="2800" dirty="0" smtClean="0"/>
              <a:t>Pero:</a:t>
            </a:r>
          </a:p>
          <a:p>
            <a:pPr algn="ctr"/>
            <a:endParaRPr lang="es-CL" sz="2800" dirty="0"/>
          </a:p>
          <a:p>
            <a:pPr algn="ctr"/>
            <a:endParaRPr lang="es-CL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078558" y="3129564"/>
            <a:ext cx="6466114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Internacionalmente se considera que: </a:t>
            </a:r>
          </a:p>
          <a:p>
            <a:endParaRPr lang="es-CL" dirty="0" smtClean="0"/>
          </a:p>
          <a:p>
            <a:r>
              <a:rPr lang="es-CL" dirty="0" smtClean="0"/>
              <a:t>Los Fondos de Pensiones debieran estar asociados al empleador o la organización laboral – y sus miembros ser </a:t>
            </a:r>
            <a:r>
              <a:rPr lang="es-CL" dirty="0" smtClean="0"/>
              <a:t>representantes </a:t>
            </a:r>
            <a:r>
              <a:rPr lang="es-CL" dirty="0" smtClean="0"/>
              <a:t>en la provisión de pensiones. </a:t>
            </a:r>
          </a:p>
          <a:p>
            <a:endParaRPr lang="es-CL" dirty="0" smtClean="0"/>
          </a:p>
          <a:p>
            <a:r>
              <a:rPr lang="es-CL" dirty="0" smtClean="0"/>
              <a:t>En Chile esta representación no existe o es débil</a:t>
            </a:r>
          </a:p>
          <a:p>
            <a:endParaRPr lang="es-CL" dirty="0" smtClean="0"/>
          </a:p>
          <a:p>
            <a:r>
              <a:rPr lang="es-CL" dirty="0" smtClean="0"/>
              <a:t>Algunas  </a:t>
            </a:r>
            <a:r>
              <a:rPr lang="es-CL" dirty="0" err="1" smtClean="0"/>
              <a:t>AFPs</a:t>
            </a:r>
            <a:r>
              <a:rPr lang="es-CL" dirty="0" smtClean="0"/>
              <a:t> tienen comités consultivos pero donde sus miembros son escuchados pero  no tienen poder sobre la forma de administrar los activos y – en tanto compañías privadas – no están representados en los Directorios. </a:t>
            </a:r>
            <a:endParaRPr lang="es-CL" dirty="0"/>
          </a:p>
        </p:txBody>
      </p:sp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xmlns="" id="{7BA860BD-9A57-4AE0-9A94-02C27FDDC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006208"/>
            <a:ext cx="5491672" cy="38517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Fondo de pensiones por </a:t>
            </a:r>
            <a:br>
              <a:rPr lang="es-CL" dirty="0" smtClean="0"/>
            </a:br>
            <a:r>
              <a:rPr lang="es-CL" dirty="0" smtClean="0"/>
              <a:t>sector institucional</a:t>
            </a:r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6595" y="172292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brir llave 4"/>
          <p:cNvSpPr/>
          <p:nvPr/>
        </p:nvSpPr>
        <p:spPr>
          <a:xfrm rot="5400000">
            <a:off x="1318661" y="1645921"/>
            <a:ext cx="1029906" cy="1183908"/>
          </a:xfrm>
          <a:prstGeom prst="lef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Abrir llave 5"/>
          <p:cNvSpPr/>
          <p:nvPr/>
        </p:nvSpPr>
        <p:spPr>
          <a:xfrm rot="5400000">
            <a:off x="3700112" y="510792"/>
            <a:ext cx="1029906" cy="3389698"/>
          </a:xfrm>
          <a:prstGeom prst="lef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Abrir llave 6"/>
          <p:cNvSpPr/>
          <p:nvPr/>
        </p:nvSpPr>
        <p:spPr>
          <a:xfrm rot="5400000">
            <a:off x="7972932" y="-319382"/>
            <a:ext cx="1029906" cy="5027589"/>
          </a:xfrm>
          <a:prstGeom prst="lef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/>
          <p:cNvSpPr/>
          <p:nvPr/>
        </p:nvSpPr>
        <p:spPr>
          <a:xfrm>
            <a:off x="144379" y="-13475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1896177" y="6343048"/>
            <a:ext cx="8008219" cy="514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UNA FUERTE REGULACION ESTABLECE TRES ETAPAS</a:t>
            </a:r>
            <a:endParaRPr lang="es-CL" dirty="0"/>
          </a:p>
        </p:txBody>
      </p:sp>
      <p:sp>
        <p:nvSpPr>
          <p:cNvPr id="10" name="Rectángulo 9"/>
          <p:cNvSpPr/>
          <p:nvPr/>
        </p:nvSpPr>
        <p:spPr>
          <a:xfrm>
            <a:off x="1038725" y="838200"/>
            <a:ext cx="1432961" cy="130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81 a 84</a:t>
            </a:r>
          </a:p>
          <a:p>
            <a:pPr algn="ctr"/>
            <a:r>
              <a:rPr lang="es-CL" dirty="0" smtClean="0"/>
              <a:t>Gobierno y sector Financiero</a:t>
            </a:r>
            <a:endParaRPr lang="es-CL" dirty="0"/>
          </a:p>
        </p:txBody>
      </p:sp>
      <p:sp>
        <p:nvSpPr>
          <p:cNvPr id="11" name="Rectángulo 10"/>
          <p:cNvSpPr/>
          <p:nvPr/>
        </p:nvSpPr>
        <p:spPr>
          <a:xfrm>
            <a:off x="3291840" y="838200"/>
            <a:ext cx="1944303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84 - 97</a:t>
            </a:r>
          </a:p>
          <a:p>
            <a:pPr algn="ctr"/>
            <a:r>
              <a:rPr lang="es-CL" dirty="0" smtClean="0"/>
              <a:t>Apertura a Empresas</a:t>
            </a:r>
            <a:endParaRPr lang="es-CL" dirty="0"/>
          </a:p>
        </p:txBody>
      </p:sp>
      <p:sp>
        <p:nvSpPr>
          <p:cNvPr id="12" name="Rectángulo 11"/>
          <p:cNvSpPr/>
          <p:nvPr/>
        </p:nvSpPr>
        <p:spPr>
          <a:xfrm>
            <a:off x="6891689" y="704850"/>
            <a:ext cx="3282215" cy="10180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97 adelante</a:t>
            </a:r>
          </a:p>
          <a:p>
            <a:pPr algn="ctr"/>
            <a:r>
              <a:rPr lang="es-CL" dirty="0" smtClean="0"/>
              <a:t>Apertura al exterior</a:t>
            </a:r>
          </a:p>
        </p:txBody>
      </p:sp>
    </p:spTree>
    <p:extLst>
      <p:ext uri="{BB962C8B-B14F-4D97-AF65-F5344CB8AC3E}">
        <p14:creationId xmlns:p14="http://schemas.microsoft.com/office/powerpoint/2010/main" val="37115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gran cambio en dictadura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/>
          </a:p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 ideológico</a:t>
            </a:r>
            <a:r>
              <a:rPr lang="es-CL" dirty="0" smtClean="0"/>
              <a:t> </a:t>
            </a:r>
          </a:p>
          <a:p>
            <a:pPr lvl="1"/>
            <a:endParaRPr lang="es-CL" dirty="0" smtClean="0"/>
          </a:p>
          <a:p>
            <a:pPr lvl="1"/>
            <a:r>
              <a:rPr lang="es-CL" b="1" dirty="0" smtClean="0"/>
              <a:t>No mas seguridad social en la previsión</a:t>
            </a:r>
          </a:p>
          <a:p>
            <a:pPr lvl="1"/>
            <a:endParaRPr lang="es-CL" b="1" dirty="0" smtClean="0"/>
          </a:p>
          <a:p>
            <a:pPr lvl="1"/>
            <a:r>
              <a:rPr lang="es-CL" b="1" dirty="0" smtClean="0"/>
              <a:t>Un mercado obligatorio de ahorro previsional</a:t>
            </a:r>
            <a:endParaRPr lang="es-C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5" y="-67578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Fondo de pensiones </a:t>
            </a:r>
            <a:br>
              <a:rPr lang="es-CL" dirty="0" smtClean="0"/>
            </a:br>
            <a:r>
              <a:rPr lang="es-CL" dirty="0" smtClean="0"/>
              <a:t>según instrumentos</a:t>
            </a: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Afiliación y cotizantes</a:t>
            </a:r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5693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  <p:sp>
        <p:nvSpPr>
          <p:cNvPr id="7" name="Flecha izquierda y derecha 6"/>
          <p:cNvSpPr/>
          <p:nvPr/>
        </p:nvSpPr>
        <p:spPr>
          <a:xfrm rot="4603444">
            <a:off x="9153374" y="3018503"/>
            <a:ext cx="1390570" cy="7218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BRECHA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96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Afiliación y cotizantes</a:t>
            </a:r>
            <a:endParaRPr lang="es-C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L" dirty="0" smtClean="0"/>
              <a:t>Hombres</a:t>
            </a:r>
            <a:endParaRPr lang="es-C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CL" dirty="0" smtClean="0"/>
              <a:t>Mujeres</a:t>
            </a:r>
            <a:endParaRPr lang="es-CL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Marcador de contenido 9"/>
          <p:cNvGraphicFramePr>
            <a:graphicFrameLocks noGrp="1"/>
          </p:cNvGraphicFramePr>
          <p:nvPr>
            <p:ph sz="quarter" idx="4"/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8421295" y="3987370"/>
            <a:ext cx="977095" cy="745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PMG</a:t>
            </a:r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3161549" y="5345801"/>
            <a:ext cx="1152710" cy="3471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PASIS</a:t>
            </a:r>
            <a:endParaRPr lang="es-CL" dirty="0"/>
          </a:p>
        </p:txBody>
      </p:sp>
      <p:sp>
        <p:nvSpPr>
          <p:cNvPr id="67" name="Triángulo rectángulo 66">
            <a:extLst>
              <a:ext uri="{FF2B5EF4-FFF2-40B4-BE49-F238E27FC236}">
                <a16:creationId xmlns="" xmlns:a16="http://schemas.microsoft.com/office/drawing/2014/main" id="{C2E950AE-410B-479A-9F3B-9FBC2E18C6F3}"/>
              </a:ext>
            </a:extLst>
          </p:cNvPr>
          <p:cNvSpPr/>
          <p:nvPr/>
        </p:nvSpPr>
        <p:spPr>
          <a:xfrm rot="16200000">
            <a:off x="7099278" y="1627471"/>
            <a:ext cx="4025725" cy="4233771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Sistema AFP </a:t>
            </a:r>
            <a:endParaRPr lang="es-CL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="" xmlns:a16="http://schemas.microsoft.com/office/drawing/2014/main" id="{55D068DA-D363-4978-AEC4-B9F5F8AA76D9}"/>
              </a:ext>
            </a:extLst>
          </p:cNvPr>
          <p:cNvSpPr/>
          <p:nvPr/>
        </p:nvSpPr>
        <p:spPr>
          <a:xfrm>
            <a:off x="7035052" y="5597882"/>
            <a:ext cx="4607184" cy="11185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Autofinanciado con 10 % trabajadores</a:t>
            </a:r>
            <a:endParaRPr lang="es-CL" dirty="0"/>
          </a:p>
        </p:txBody>
      </p:sp>
      <p:pic>
        <p:nvPicPr>
          <p:cNvPr id="13" name="Marcador de contenido 9" descr="Hombre">
            <a:extLst>
              <a:ext uri="{FF2B5EF4-FFF2-40B4-BE49-F238E27FC236}">
                <a16:creationId xmlns="" xmlns:a16="http://schemas.microsoft.com/office/drawing/2014/main" id="{0F60A7D2-99A7-45B6-9781-0989D0BEF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2645" y="3358156"/>
            <a:ext cx="914400" cy="2360203"/>
          </a:xfrm>
          <a:prstGeom prst="rect">
            <a:avLst/>
          </a:prstGeom>
        </p:spPr>
      </p:pic>
      <p:pic>
        <p:nvPicPr>
          <p:cNvPr id="20" name="Gráfico 19" descr="Mujer">
            <a:extLst>
              <a:ext uri="{FF2B5EF4-FFF2-40B4-BE49-F238E27FC236}">
                <a16:creationId xmlns="" xmlns:a16="http://schemas.microsoft.com/office/drawing/2014/main" id="{4D1A22BF-4F16-45EB-98CA-534C68F59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9385" y="3410285"/>
            <a:ext cx="914400" cy="2329869"/>
          </a:xfrm>
          <a:prstGeom prst="rect">
            <a:avLst/>
          </a:prstGeom>
        </p:spPr>
      </p:pic>
      <p:pic>
        <p:nvPicPr>
          <p:cNvPr id="26" name="Gráfico 25" descr="Mujer">
            <a:extLst>
              <a:ext uri="{FF2B5EF4-FFF2-40B4-BE49-F238E27FC236}">
                <a16:creationId xmlns="" xmlns:a16="http://schemas.microsoft.com/office/drawing/2014/main" id="{941CBCE0-479D-4B84-B2D9-B07EE79FB3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8744" y="3237675"/>
            <a:ext cx="914400" cy="2420424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555AD055-1F40-4ECD-B339-7183A0A6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1325563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Adultos mayores pensionados </a:t>
            </a:r>
            <a:b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antes 2008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Gráfico 40" descr="Mujer">
            <a:extLst>
              <a:ext uri="{FF2B5EF4-FFF2-40B4-BE49-F238E27FC236}">
                <a16:creationId xmlns="" xmlns:a16="http://schemas.microsoft.com/office/drawing/2014/main" id="{247E2E25-17FC-491D-8DB7-61CC28A7B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78387" y="3324878"/>
            <a:ext cx="914400" cy="2420424"/>
          </a:xfrm>
          <a:prstGeom prst="rect">
            <a:avLst/>
          </a:prstGeom>
        </p:spPr>
      </p:pic>
      <p:pic>
        <p:nvPicPr>
          <p:cNvPr id="42" name="Gráfico 41" descr="Mujer">
            <a:extLst>
              <a:ext uri="{FF2B5EF4-FFF2-40B4-BE49-F238E27FC236}">
                <a16:creationId xmlns="" xmlns:a16="http://schemas.microsoft.com/office/drawing/2014/main" id="{9FB11A43-454C-43BA-91BB-0EF4A3670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63407" y="3351170"/>
            <a:ext cx="914400" cy="2420424"/>
          </a:xfrm>
          <a:prstGeom prst="rect">
            <a:avLst/>
          </a:prstGeom>
        </p:spPr>
      </p:pic>
      <p:pic>
        <p:nvPicPr>
          <p:cNvPr id="44" name="Gráfico 43" descr="Mujer">
            <a:extLst>
              <a:ext uri="{FF2B5EF4-FFF2-40B4-BE49-F238E27FC236}">
                <a16:creationId xmlns="" xmlns:a16="http://schemas.microsoft.com/office/drawing/2014/main" id="{F95867F0-30A5-43A0-B2F4-190647D88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2026" y="3370791"/>
            <a:ext cx="914400" cy="2420424"/>
          </a:xfrm>
          <a:prstGeom prst="rect">
            <a:avLst/>
          </a:prstGeom>
        </p:spPr>
      </p:pic>
      <p:pic>
        <p:nvPicPr>
          <p:cNvPr id="45" name="Gráfico 44" descr="Mujer">
            <a:extLst>
              <a:ext uri="{FF2B5EF4-FFF2-40B4-BE49-F238E27FC236}">
                <a16:creationId xmlns="" xmlns:a16="http://schemas.microsoft.com/office/drawing/2014/main" id="{0B194293-379C-4291-85CE-AAB88FFB6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V="1">
            <a:off x="3319858" y="3406959"/>
            <a:ext cx="914400" cy="2256693"/>
          </a:xfrm>
          <a:prstGeom prst="rect">
            <a:avLst/>
          </a:prstGeom>
        </p:spPr>
      </p:pic>
      <p:pic>
        <p:nvPicPr>
          <p:cNvPr id="46" name="Gráfico 45" descr="Mujer">
            <a:extLst>
              <a:ext uri="{FF2B5EF4-FFF2-40B4-BE49-F238E27FC236}">
                <a16:creationId xmlns="" xmlns:a16="http://schemas.microsoft.com/office/drawing/2014/main" id="{7B4CC7F7-A6B5-403F-9E9B-0655D026E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07101" y="3299075"/>
            <a:ext cx="914400" cy="2420424"/>
          </a:xfrm>
          <a:prstGeom prst="rect">
            <a:avLst/>
          </a:prstGeom>
        </p:spPr>
      </p:pic>
      <p:pic>
        <p:nvPicPr>
          <p:cNvPr id="48" name="Marcador de contenido 9" descr="Hombre">
            <a:extLst>
              <a:ext uri="{FF2B5EF4-FFF2-40B4-BE49-F238E27FC236}">
                <a16:creationId xmlns="" xmlns:a16="http://schemas.microsoft.com/office/drawing/2014/main" id="{6F5608EC-9F3C-40D4-A802-20287075C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8546" y="3352083"/>
            <a:ext cx="914400" cy="2360203"/>
          </a:xfrm>
          <a:prstGeom prst="rect">
            <a:avLst/>
          </a:prstGeom>
        </p:spPr>
      </p:pic>
      <p:pic>
        <p:nvPicPr>
          <p:cNvPr id="49" name="Marcador de contenido 9" descr="Hombre">
            <a:extLst>
              <a:ext uri="{FF2B5EF4-FFF2-40B4-BE49-F238E27FC236}">
                <a16:creationId xmlns="" xmlns:a16="http://schemas.microsoft.com/office/drawing/2014/main" id="{E36EB22D-B646-4DF8-9A7C-F3E58771E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1510" y="3366158"/>
            <a:ext cx="914400" cy="2360203"/>
          </a:xfrm>
          <a:prstGeom prst="rect">
            <a:avLst/>
          </a:prstGeom>
        </p:spPr>
      </p:pic>
      <p:pic>
        <p:nvPicPr>
          <p:cNvPr id="50" name="Marcador de contenido 9" descr="Hombre">
            <a:extLst>
              <a:ext uri="{FF2B5EF4-FFF2-40B4-BE49-F238E27FC236}">
                <a16:creationId xmlns="" xmlns:a16="http://schemas.microsoft.com/office/drawing/2014/main" id="{87121FBB-37DE-42FD-9489-C7F2A4B79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6397" y="3383392"/>
            <a:ext cx="914400" cy="2360203"/>
          </a:xfrm>
          <a:prstGeom prst="rect">
            <a:avLst/>
          </a:prstGeom>
        </p:spPr>
      </p:pic>
      <p:pic>
        <p:nvPicPr>
          <p:cNvPr id="51" name="Marcador de contenido 9" descr="Hombre">
            <a:extLst>
              <a:ext uri="{FF2B5EF4-FFF2-40B4-BE49-F238E27FC236}">
                <a16:creationId xmlns="" xmlns:a16="http://schemas.microsoft.com/office/drawing/2014/main" id="{58F08FD6-8F18-43A2-A6AD-51D85CCC4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8077" y="3414770"/>
            <a:ext cx="914400" cy="2360203"/>
          </a:xfrm>
          <a:prstGeom prst="rect">
            <a:avLst/>
          </a:prstGeom>
        </p:spPr>
      </p:pic>
      <p:pic>
        <p:nvPicPr>
          <p:cNvPr id="52" name="Marcador de contenido 9" descr="Hombre">
            <a:extLst>
              <a:ext uri="{FF2B5EF4-FFF2-40B4-BE49-F238E27FC236}">
                <a16:creationId xmlns="" xmlns:a16="http://schemas.microsoft.com/office/drawing/2014/main" id="{D7423935-E1AF-4000-A0A1-0ACEE3017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2078" y="3279580"/>
            <a:ext cx="804452" cy="2360203"/>
          </a:xfrm>
          <a:prstGeom prst="rect">
            <a:avLst/>
          </a:prstGeom>
        </p:spPr>
      </p:pic>
      <p:pic>
        <p:nvPicPr>
          <p:cNvPr id="53" name="Marcador de contenido 9" descr="Hombre">
            <a:extLst>
              <a:ext uri="{FF2B5EF4-FFF2-40B4-BE49-F238E27FC236}">
                <a16:creationId xmlns="" xmlns:a16="http://schemas.microsoft.com/office/drawing/2014/main" id="{00C147DF-DBAB-4B01-898A-023EDB9F6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1703" y="3275751"/>
            <a:ext cx="915789" cy="2363788"/>
          </a:xfrm>
          <a:prstGeom prst="rect">
            <a:avLst/>
          </a:prstGeom>
        </p:spPr>
      </p:pic>
      <p:pic>
        <p:nvPicPr>
          <p:cNvPr id="54" name="Marcador de contenido 9" descr="Hombre">
            <a:extLst>
              <a:ext uri="{FF2B5EF4-FFF2-40B4-BE49-F238E27FC236}">
                <a16:creationId xmlns="" xmlns:a16="http://schemas.microsoft.com/office/drawing/2014/main" id="{B8096C5E-6D1B-4E9A-BB77-985644325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9350" y="3312342"/>
            <a:ext cx="993766" cy="2427812"/>
          </a:xfrm>
          <a:prstGeom prst="rect">
            <a:avLst/>
          </a:prstGeom>
        </p:spPr>
      </p:pic>
      <p:pic>
        <p:nvPicPr>
          <p:cNvPr id="55" name="Marcador de contenido 9" descr="Hombre">
            <a:extLst>
              <a:ext uri="{FF2B5EF4-FFF2-40B4-BE49-F238E27FC236}">
                <a16:creationId xmlns="" xmlns:a16="http://schemas.microsoft.com/office/drawing/2014/main" id="{4BC1EB8C-A896-4BAB-A9B3-874823923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1877" y="3379951"/>
            <a:ext cx="914400" cy="2360203"/>
          </a:xfrm>
          <a:prstGeom prst="rect">
            <a:avLst/>
          </a:prstGeom>
        </p:spPr>
      </p:pic>
      <p:sp>
        <p:nvSpPr>
          <p:cNvPr id="56" name="Flecha: a la derecha 55">
            <a:extLst>
              <a:ext uri="{FF2B5EF4-FFF2-40B4-BE49-F238E27FC236}">
                <a16:creationId xmlns="" xmlns:a16="http://schemas.microsoft.com/office/drawing/2014/main" id="{84D0E674-76C9-455E-946B-1ADE5DDEE200}"/>
              </a:ext>
            </a:extLst>
          </p:cNvPr>
          <p:cNvSpPr/>
          <p:nvPr/>
        </p:nvSpPr>
        <p:spPr>
          <a:xfrm rot="16200000">
            <a:off x="9404594" y="3311742"/>
            <a:ext cx="4803866" cy="13512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Nivel de la pensioens </a:t>
            </a:r>
            <a:r>
              <a:rPr lang="en-US" dirty="0" err="1"/>
              <a:t>auotfinanciada</a:t>
            </a:r>
            <a:r>
              <a:rPr lang="en-US" dirty="0"/>
              <a:t>. </a:t>
            </a:r>
            <a:endParaRPr lang="es-CL" dirty="0"/>
          </a:p>
        </p:txBody>
      </p:sp>
      <p:pic>
        <p:nvPicPr>
          <p:cNvPr id="57" name="Gráfico 56" descr="Mujer">
            <a:extLst>
              <a:ext uri="{FF2B5EF4-FFF2-40B4-BE49-F238E27FC236}">
                <a16:creationId xmlns="" xmlns:a16="http://schemas.microsoft.com/office/drawing/2014/main" id="{BD5E34BF-4CCC-4EF2-BEE1-B363B8675A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67767" y="3299075"/>
            <a:ext cx="965038" cy="2420424"/>
          </a:xfrm>
          <a:prstGeom prst="rect">
            <a:avLst/>
          </a:prstGeom>
        </p:spPr>
      </p:pic>
      <p:pic>
        <p:nvPicPr>
          <p:cNvPr id="58" name="Marcador de contenido 9" descr="Hombre">
            <a:extLst>
              <a:ext uri="{FF2B5EF4-FFF2-40B4-BE49-F238E27FC236}">
                <a16:creationId xmlns="" xmlns:a16="http://schemas.microsoft.com/office/drawing/2014/main" id="{AD4D3047-9380-4EDA-BA3D-0BEEFFE49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03587" y="3236355"/>
            <a:ext cx="914400" cy="2420424"/>
          </a:xfrm>
          <a:prstGeom prst="rect">
            <a:avLst/>
          </a:prstGeom>
        </p:spPr>
      </p:pic>
      <p:pic>
        <p:nvPicPr>
          <p:cNvPr id="35" name="Marcador de contenido 9" descr="Hombre">
            <a:extLst>
              <a:ext uri="{FF2B5EF4-FFF2-40B4-BE49-F238E27FC236}">
                <a16:creationId xmlns="" xmlns:a16="http://schemas.microsoft.com/office/drawing/2014/main" id="{B8096C5E-6D1B-4E9A-BB77-985644325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4350" y="3255254"/>
            <a:ext cx="993766" cy="249388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491409" y="1338471"/>
            <a:ext cx="5054337" cy="155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SITUACION ADULTOS MAYORES 2006</a:t>
            </a:r>
          </a:p>
          <a:p>
            <a:pPr algn="ctr"/>
            <a:endParaRPr lang="es-CL" dirty="0" smtClean="0"/>
          </a:p>
          <a:p>
            <a:pPr marL="342900" indent="-342900">
              <a:buFont typeface="+mj-lt"/>
              <a:buAutoNum type="arabicPeriod"/>
            </a:pPr>
            <a:r>
              <a:rPr lang="es-CL" dirty="0" smtClean="0"/>
              <a:t>45 % autofinanciaría alguna pensión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 smtClean="0"/>
              <a:t>5 % calificaría para una Mínima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 smtClean="0"/>
              <a:t>50 % sin nada y postula a  un PASIS</a:t>
            </a:r>
            <a:endParaRPr lang="es-CL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67" grpId="0" animBg="1"/>
      <p:bldP spid="4" grpId="0" animBg="1"/>
      <p:bldP spid="56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572019" y="1721381"/>
          <a:ext cx="10515600" cy="4122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359500448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388998245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3867761200"/>
                    </a:ext>
                  </a:extLst>
                </a:gridCol>
              </a:tblGrid>
              <a:tr h="687115">
                <a:tc>
                  <a:txBody>
                    <a:bodyPr/>
                    <a:lstStyle/>
                    <a:p>
                      <a:r>
                        <a:rPr lang="es-CL" dirty="0"/>
                        <a:t>Función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Extremo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Extremo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8723050"/>
                  </a:ext>
                </a:extLst>
              </a:tr>
              <a:tr h="687115">
                <a:tc>
                  <a:txBody>
                    <a:bodyPr/>
                    <a:lstStyle/>
                    <a:p>
                      <a:r>
                        <a:rPr lang="es-CL" dirty="0"/>
                        <a:t>Financiamiento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No Contributivo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Contributivo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5564511"/>
                  </a:ext>
                </a:extLst>
              </a:tr>
              <a:tr h="687115">
                <a:tc>
                  <a:txBody>
                    <a:bodyPr/>
                    <a:lstStyle/>
                    <a:p>
                      <a:r>
                        <a:rPr lang="es-CL" dirty="0"/>
                        <a:t>Gestión del financiamiento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Reparto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Capitalización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557164"/>
                  </a:ext>
                </a:extLst>
              </a:tr>
              <a:tr h="687115">
                <a:tc>
                  <a:txBody>
                    <a:bodyPr/>
                    <a:lstStyle/>
                    <a:p>
                      <a:r>
                        <a:rPr lang="es-CL" dirty="0"/>
                        <a:t>Regla</a:t>
                      </a:r>
                      <a:r>
                        <a:rPr lang="es-CL" baseline="0" dirty="0"/>
                        <a:t> de beneficios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Beneficios definido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Contribuciones definidas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1363428"/>
                  </a:ext>
                </a:extLst>
              </a:tr>
              <a:tr h="687115">
                <a:tc>
                  <a:txBody>
                    <a:bodyPr/>
                    <a:lstStyle/>
                    <a:p>
                      <a:r>
                        <a:rPr lang="es-CL" dirty="0"/>
                        <a:t>Administración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Publica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Privada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8549163"/>
                  </a:ext>
                </a:extLst>
              </a:tr>
              <a:tr h="687115">
                <a:tc>
                  <a:txBody>
                    <a:bodyPr/>
                    <a:lstStyle/>
                    <a:p>
                      <a:r>
                        <a:rPr lang="es-CL" dirty="0"/>
                        <a:t>Redistribución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Con </a:t>
                      </a:r>
                      <a:r>
                        <a:rPr lang="es-CL" dirty="0"/>
                        <a:t>subsidios cruzados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Sin </a:t>
                      </a:r>
                      <a:r>
                        <a:rPr lang="es-CL" dirty="0"/>
                        <a:t>subsidios cruzados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9922663"/>
                  </a:ext>
                </a:extLst>
              </a:tr>
            </a:tbl>
          </a:graphicData>
        </a:graphic>
      </p:graphicFrame>
      <p:sp>
        <p:nvSpPr>
          <p:cNvPr id="3" name="Elipse 2"/>
          <p:cNvSpPr/>
          <p:nvPr/>
        </p:nvSpPr>
        <p:spPr>
          <a:xfrm>
            <a:off x="4407403" y="2942705"/>
            <a:ext cx="3150524" cy="972589"/>
          </a:xfrm>
          <a:prstGeom prst="ellipse">
            <a:avLst/>
          </a:prstGeom>
          <a:noFill/>
          <a:ln w="603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lipse 4"/>
          <p:cNvSpPr/>
          <p:nvPr/>
        </p:nvSpPr>
        <p:spPr>
          <a:xfrm>
            <a:off x="7734241" y="2289958"/>
            <a:ext cx="3150524" cy="955125"/>
          </a:xfrm>
          <a:prstGeom prst="ellipse">
            <a:avLst/>
          </a:prstGeom>
          <a:noFill/>
          <a:ln w="603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/>
          <p:cNvSpPr/>
          <p:nvPr/>
        </p:nvSpPr>
        <p:spPr>
          <a:xfrm>
            <a:off x="4376904" y="4276353"/>
            <a:ext cx="3150524" cy="972589"/>
          </a:xfrm>
          <a:prstGeom prst="ellipse">
            <a:avLst/>
          </a:prstGeom>
          <a:noFill/>
          <a:ln w="603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/>
          <p:cNvSpPr/>
          <p:nvPr/>
        </p:nvSpPr>
        <p:spPr>
          <a:xfrm>
            <a:off x="4424830" y="3597390"/>
            <a:ext cx="3150524" cy="972589"/>
          </a:xfrm>
          <a:prstGeom prst="ellipse">
            <a:avLst/>
          </a:prstGeom>
          <a:noFill/>
          <a:ln w="603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/>
          <p:cNvSpPr/>
          <p:nvPr/>
        </p:nvSpPr>
        <p:spPr>
          <a:xfrm>
            <a:off x="4270248" y="2235532"/>
            <a:ext cx="3353031" cy="4000676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/>
          <p:cNvSpPr/>
          <p:nvPr/>
        </p:nvSpPr>
        <p:spPr>
          <a:xfrm>
            <a:off x="6481293" y="5768035"/>
            <a:ext cx="2231567" cy="7232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Pilar contributivo a la </a:t>
            </a:r>
            <a:r>
              <a:rPr lang="es-CL" dirty="0" err="1"/>
              <a:t>Bismack</a:t>
            </a:r>
            <a:endParaRPr lang="es-CL" dirty="0"/>
          </a:p>
        </p:txBody>
      </p:sp>
      <p:cxnSp>
        <p:nvCxnSpPr>
          <p:cNvPr id="17" name="Conector recto de flecha 16"/>
          <p:cNvCxnSpPr/>
          <p:nvPr/>
        </p:nvCxnSpPr>
        <p:spPr>
          <a:xfrm flipH="1">
            <a:off x="3734826" y="2571487"/>
            <a:ext cx="32650" cy="2481942"/>
          </a:xfrm>
          <a:prstGeom prst="straightConnector1">
            <a:avLst/>
          </a:prstGeom>
          <a:ln w="1111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2479105" y="5198041"/>
            <a:ext cx="2231567" cy="7232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Pilar solidario a la </a:t>
            </a:r>
            <a:r>
              <a:rPr lang="es-CL" dirty="0" err="1"/>
              <a:t>Beveridge</a:t>
            </a:r>
            <a:endParaRPr lang="es-CL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89C951D7-3C4E-4C90-851E-72FDC2D8B055}"/>
              </a:ext>
            </a:extLst>
          </p:cNvPr>
          <p:cNvSpPr/>
          <p:nvPr/>
        </p:nvSpPr>
        <p:spPr>
          <a:xfrm>
            <a:off x="7768265" y="2380798"/>
            <a:ext cx="3150524" cy="955125"/>
          </a:xfrm>
          <a:prstGeom prst="ellipse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EE67C17D-9628-4C55-8C90-2A1310FB1DE3}"/>
              </a:ext>
            </a:extLst>
          </p:cNvPr>
          <p:cNvSpPr/>
          <p:nvPr/>
        </p:nvSpPr>
        <p:spPr>
          <a:xfrm>
            <a:off x="7792442" y="2862104"/>
            <a:ext cx="3150524" cy="955125"/>
          </a:xfrm>
          <a:prstGeom prst="ellipse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F5BB9098-46B7-4A7E-9202-D5D2BDB853CC}"/>
              </a:ext>
            </a:extLst>
          </p:cNvPr>
          <p:cNvSpPr/>
          <p:nvPr/>
        </p:nvSpPr>
        <p:spPr>
          <a:xfrm>
            <a:off x="7927147" y="3521868"/>
            <a:ext cx="3150524" cy="955125"/>
          </a:xfrm>
          <a:prstGeom prst="ellipse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C8B04D2D-8C7E-43F5-9372-7265A0D853F9}"/>
              </a:ext>
            </a:extLst>
          </p:cNvPr>
          <p:cNvSpPr/>
          <p:nvPr/>
        </p:nvSpPr>
        <p:spPr>
          <a:xfrm>
            <a:off x="7809333" y="4223120"/>
            <a:ext cx="3150524" cy="955125"/>
          </a:xfrm>
          <a:prstGeom prst="ellipse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xmlns="" id="{373C4146-F54A-496B-BE0B-C84BC121416E}"/>
              </a:ext>
            </a:extLst>
          </p:cNvPr>
          <p:cNvCxnSpPr/>
          <p:nvPr/>
        </p:nvCxnSpPr>
        <p:spPr>
          <a:xfrm flipH="1">
            <a:off x="7597077" y="2974629"/>
            <a:ext cx="32650" cy="2481942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xmlns="" id="{171DB811-6D59-4714-91B5-30C96CD7F52C}"/>
              </a:ext>
            </a:extLst>
          </p:cNvPr>
          <p:cNvCxnSpPr/>
          <p:nvPr/>
        </p:nvCxnSpPr>
        <p:spPr>
          <a:xfrm flipH="1">
            <a:off x="11215381" y="2826723"/>
            <a:ext cx="32650" cy="2481942"/>
          </a:xfrm>
          <a:prstGeom prst="straightConnector1">
            <a:avLst/>
          </a:prstGeom>
          <a:ln w="1111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431F2478-87AA-4F49-A836-DB608BB850EC}"/>
              </a:ext>
            </a:extLst>
          </p:cNvPr>
          <p:cNvSpPr/>
          <p:nvPr/>
        </p:nvSpPr>
        <p:spPr>
          <a:xfrm>
            <a:off x="9909458" y="5789807"/>
            <a:ext cx="2231567" cy="72329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Pilar contributivo de </a:t>
            </a:r>
            <a:r>
              <a:rPr lang="es-CL" dirty="0" err="1"/>
              <a:t>capitalizacion</a:t>
            </a:r>
            <a:endParaRPr lang="es-CL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09451" y="83802"/>
            <a:ext cx="5672502" cy="1325563"/>
          </a:xfrm>
        </p:spPr>
        <p:txBody>
          <a:bodyPr>
            <a:normAutofit/>
          </a:bodyPr>
          <a:lstStyle/>
          <a:p>
            <a:r>
              <a:rPr lang="es-CL" sz="4000" b="1" dirty="0" smtClean="0"/>
              <a:t>REFORMA DE 2008</a:t>
            </a:r>
            <a:endParaRPr lang="es-CL" sz="4000" b="1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5392132" y="2942705"/>
            <a:ext cx="1282045" cy="874524"/>
          </a:xfrm>
          <a:prstGeom prst="line">
            <a:avLst/>
          </a:prstGeom>
          <a:ln w="825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>
            <a:off x="5344222" y="2862571"/>
            <a:ext cx="1276564" cy="1127036"/>
          </a:xfrm>
          <a:prstGeom prst="line">
            <a:avLst/>
          </a:prstGeom>
          <a:ln w="825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H="1">
            <a:off x="5486401" y="3552305"/>
            <a:ext cx="1130198" cy="1024348"/>
          </a:xfrm>
          <a:prstGeom prst="line">
            <a:avLst/>
          </a:prstGeom>
          <a:ln w="825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 flipH="1">
            <a:off x="5318096" y="4336322"/>
            <a:ext cx="1170468" cy="912620"/>
          </a:xfrm>
          <a:prstGeom prst="line">
            <a:avLst/>
          </a:prstGeom>
          <a:ln w="825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5466158" y="3552305"/>
            <a:ext cx="1282045" cy="874524"/>
          </a:xfrm>
          <a:prstGeom prst="line">
            <a:avLst/>
          </a:prstGeom>
          <a:ln w="825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5422609" y="4318659"/>
            <a:ext cx="1282045" cy="874524"/>
          </a:xfrm>
          <a:prstGeom prst="line">
            <a:avLst/>
          </a:prstGeom>
          <a:ln w="825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556782" y="881692"/>
            <a:ext cx="557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GRAN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</a:t>
            </a:r>
            <a:r>
              <a:rPr lang="es-CL" b="1" dirty="0"/>
              <a:t>: Crear un </a:t>
            </a:r>
            <a:r>
              <a:rPr lang="es-CL" b="1" dirty="0" smtClean="0"/>
              <a:t>pilar de asistencia para la pobreza en la vejez</a:t>
            </a:r>
            <a:endParaRPr lang="es-CL" dirty="0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165194" y="25080"/>
            <a:ext cx="3502317" cy="4953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Previo a 1981</a:t>
            </a:r>
            <a:endParaRPr lang="es-CL" dirty="0"/>
          </a:p>
        </p:txBody>
      </p:sp>
      <p:sp>
        <p:nvSpPr>
          <p:cNvPr id="33" name="Rectángulo 32"/>
          <p:cNvSpPr/>
          <p:nvPr/>
        </p:nvSpPr>
        <p:spPr>
          <a:xfrm>
            <a:off x="6202619" y="608926"/>
            <a:ext cx="3585654" cy="4953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Reforma  1981</a:t>
            </a:r>
            <a:endParaRPr lang="es-CL" dirty="0"/>
          </a:p>
        </p:txBody>
      </p:sp>
      <p:sp>
        <p:nvSpPr>
          <p:cNvPr id="34" name="Rectángulo 33"/>
          <p:cNvSpPr/>
          <p:nvPr/>
        </p:nvSpPr>
        <p:spPr>
          <a:xfrm>
            <a:off x="6202619" y="1177460"/>
            <a:ext cx="3585654" cy="495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Reforma  2008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0150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1" grpId="0" animBg="1"/>
      <p:bldP spid="14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7" grpId="0" animBg="1"/>
      <p:bldP spid="7" grpId="0" animBg="1"/>
      <p:bldP spid="33" grpId="0" animBg="1"/>
      <p:bldP spid="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8421295" y="3987370"/>
            <a:ext cx="977095" cy="745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PMG</a:t>
            </a:r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3161549" y="5345801"/>
            <a:ext cx="1152710" cy="3471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PASIS</a:t>
            </a:r>
            <a:endParaRPr lang="es-CL" dirty="0"/>
          </a:p>
        </p:txBody>
      </p:sp>
      <p:sp>
        <p:nvSpPr>
          <p:cNvPr id="8" name="Triángulo rectángulo 7">
            <a:extLst>
              <a:ext uri="{FF2B5EF4-FFF2-40B4-BE49-F238E27FC236}">
                <a16:creationId xmlns="" xmlns:a16="http://schemas.microsoft.com/office/drawing/2014/main" id="{0B13FA44-EA3F-4D9F-9F98-DEF587CEA59D}"/>
              </a:ext>
            </a:extLst>
          </p:cNvPr>
          <p:cNvSpPr/>
          <p:nvPr/>
        </p:nvSpPr>
        <p:spPr>
          <a:xfrm rot="16200000">
            <a:off x="6414789" y="825456"/>
            <a:ext cx="4570190" cy="5113836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Sistema AFP </a:t>
            </a:r>
            <a:endParaRPr lang="es-CL" dirty="0"/>
          </a:p>
        </p:txBody>
      </p:sp>
      <p:sp>
        <p:nvSpPr>
          <p:cNvPr id="32" name="Triángulo rectángulo 31">
            <a:extLst>
              <a:ext uri="{FF2B5EF4-FFF2-40B4-BE49-F238E27FC236}">
                <a16:creationId xmlns="" xmlns:a16="http://schemas.microsoft.com/office/drawing/2014/main" id="{B43F9A2A-3296-45F8-A55B-D128A15BE9BC}"/>
              </a:ext>
            </a:extLst>
          </p:cNvPr>
          <p:cNvSpPr/>
          <p:nvPr/>
        </p:nvSpPr>
        <p:spPr>
          <a:xfrm rot="8385135" flipH="1" flipV="1">
            <a:off x="5244813" y="3688298"/>
            <a:ext cx="4294746" cy="78059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APS</a:t>
            </a:r>
            <a:endParaRPr lang="es-CL" dirty="0"/>
          </a:p>
        </p:txBody>
      </p:sp>
      <p:sp>
        <p:nvSpPr>
          <p:cNvPr id="67" name="Triángulo rectángulo 66">
            <a:extLst>
              <a:ext uri="{FF2B5EF4-FFF2-40B4-BE49-F238E27FC236}">
                <a16:creationId xmlns="" xmlns:a16="http://schemas.microsoft.com/office/drawing/2014/main" id="{C2E950AE-410B-479A-9F3B-9FBC2E18C6F3}"/>
              </a:ext>
            </a:extLst>
          </p:cNvPr>
          <p:cNvSpPr/>
          <p:nvPr/>
        </p:nvSpPr>
        <p:spPr>
          <a:xfrm rot="16200000">
            <a:off x="7099278" y="1627471"/>
            <a:ext cx="4025725" cy="4233771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Sistema AFP </a:t>
            </a:r>
            <a:endParaRPr lang="es-CL" dirty="0"/>
          </a:p>
        </p:txBody>
      </p:sp>
      <p:sp>
        <p:nvSpPr>
          <p:cNvPr id="31" name="Rectángulo 30">
            <a:extLst>
              <a:ext uri="{FF2B5EF4-FFF2-40B4-BE49-F238E27FC236}">
                <a16:creationId xmlns="" xmlns:a16="http://schemas.microsoft.com/office/drawing/2014/main" id="{1E821124-5722-45E3-B465-EA04D706AC3F}"/>
              </a:ext>
            </a:extLst>
          </p:cNvPr>
          <p:cNvSpPr/>
          <p:nvPr/>
        </p:nvSpPr>
        <p:spPr>
          <a:xfrm>
            <a:off x="3123794" y="5044176"/>
            <a:ext cx="2798381" cy="6742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PBS</a:t>
            </a:r>
            <a:endParaRPr lang="es-CL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="" xmlns:a16="http://schemas.microsoft.com/office/drawing/2014/main" id="{55D068DA-D363-4978-AEC4-B9F5F8AA76D9}"/>
              </a:ext>
            </a:extLst>
          </p:cNvPr>
          <p:cNvSpPr/>
          <p:nvPr/>
        </p:nvSpPr>
        <p:spPr>
          <a:xfrm>
            <a:off x="7035052" y="5597882"/>
            <a:ext cx="4607184" cy="11185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Autofinanciado con 10 % trabajadores</a:t>
            </a:r>
            <a:endParaRPr lang="es-CL" dirty="0"/>
          </a:p>
        </p:txBody>
      </p:sp>
      <p:pic>
        <p:nvPicPr>
          <p:cNvPr id="13" name="Marcador de contenido 9" descr="Hombre">
            <a:extLst>
              <a:ext uri="{FF2B5EF4-FFF2-40B4-BE49-F238E27FC236}">
                <a16:creationId xmlns="" xmlns:a16="http://schemas.microsoft.com/office/drawing/2014/main" id="{0F60A7D2-99A7-45B6-9781-0989D0BEF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2645" y="2844144"/>
            <a:ext cx="914400" cy="2874215"/>
          </a:xfrm>
          <a:prstGeom prst="rect">
            <a:avLst/>
          </a:prstGeom>
        </p:spPr>
      </p:pic>
      <p:pic>
        <p:nvPicPr>
          <p:cNvPr id="20" name="Gráfico 19" descr="Mujer">
            <a:extLst>
              <a:ext uri="{FF2B5EF4-FFF2-40B4-BE49-F238E27FC236}">
                <a16:creationId xmlns="" xmlns:a16="http://schemas.microsoft.com/office/drawing/2014/main" id="{4D1A22BF-4F16-45EB-98CA-534C68F59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9385" y="3410285"/>
            <a:ext cx="914400" cy="2329869"/>
          </a:xfrm>
          <a:prstGeom prst="rect">
            <a:avLst/>
          </a:prstGeom>
        </p:spPr>
      </p:pic>
      <p:pic>
        <p:nvPicPr>
          <p:cNvPr id="26" name="Gráfico 25" descr="Mujer">
            <a:extLst>
              <a:ext uri="{FF2B5EF4-FFF2-40B4-BE49-F238E27FC236}">
                <a16:creationId xmlns="" xmlns:a16="http://schemas.microsoft.com/office/drawing/2014/main" id="{941CBCE0-479D-4B84-B2D9-B07EE79FB3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1182" y="3295104"/>
            <a:ext cx="914400" cy="2420424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555AD055-1F40-4ECD-B339-7183A0A6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19" y="115640"/>
            <a:ext cx="10515600" cy="1325563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Adultos mayores pensionados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Gráfico 40" descr="Mujer">
            <a:extLst>
              <a:ext uri="{FF2B5EF4-FFF2-40B4-BE49-F238E27FC236}">
                <a16:creationId xmlns="" xmlns:a16="http://schemas.microsoft.com/office/drawing/2014/main" id="{247E2E25-17FC-491D-8DB7-61CC28A7B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61975" y="2839511"/>
            <a:ext cx="914400" cy="2911328"/>
          </a:xfrm>
          <a:prstGeom prst="rect">
            <a:avLst/>
          </a:prstGeom>
        </p:spPr>
      </p:pic>
      <p:pic>
        <p:nvPicPr>
          <p:cNvPr id="42" name="Gráfico 41" descr="Mujer">
            <a:extLst>
              <a:ext uri="{FF2B5EF4-FFF2-40B4-BE49-F238E27FC236}">
                <a16:creationId xmlns="" xmlns:a16="http://schemas.microsoft.com/office/drawing/2014/main" id="{9FB11A43-454C-43BA-91BB-0EF4A3670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63407" y="2839511"/>
            <a:ext cx="914400" cy="2932083"/>
          </a:xfrm>
          <a:prstGeom prst="rect">
            <a:avLst/>
          </a:prstGeom>
        </p:spPr>
      </p:pic>
      <p:pic>
        <p:nvPicPr>
          <p:cNvPr id="43" name="Gráfico 42" descr="Mujer">
            <a:extLst>
              <a:ext uri="{FF2B5EF4-FFF2-40B4-BE49-F238E27FC236}">
                <a16:creationId xmlns="" xmlns:a16="http://schemas.microsoft.com/office/drawing/2014/main" id="{74DA5344-0FF9-415B-970F-DA7BB7D44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47454" y="2855916"/>
            <a:ext cx="835127" cy="2884238"/>
          </a:xfrm>
          <a:prstGeom prst="rect">
            <a:avLst/>
          </a:prstGeom>
        </p:spPr>
      </p:pic>
      <p:pic>
        <p:nvPicPr>
          <p:cNvPr id="44" name="Gráfico 43" descr="Mujer">
            <a:extLst>
              <a:ext uri="{FF2B5EF4-FFF2-40B4-BE49-F238E27FC236}">
                <a16:creationId xmlns="" xmlns:a16="http://schemas.microsoft.com/office/drawing/2014/main" id="{F95867F0-30A5-43A0-B2F4-190647D88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2026" y="2855916"/>
            <a:ext cx="914400" cy="2935299"/>
          </a:xfrm>
          <a:prstGeom prst="rect">
            <a:avLst/>
          </a:prstGeom>
        </p:spPr>
      </p:pic>
      <p:pic>
        <p:nvPicPr>
          <p:cNvPr id="45" name="Gráfico 44" descr="Mujer">
            <a:extLst>
              <a:ext uri="{FF2B5EF4-FFF2-40B4-BE49-F238E27FC236}">
                <a16:creationId xmlns="" xmlns:a16="http://schemas.microsoft.com/office/drawing/2014/main" id="{0B194293-379C-4291-85CE-AAB88FFB6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V="1">
            <a:off x="3246109" y="2785721"/>
            <a:ext cx="914400" cy="2865281"/>
          </a:xfrm>
          <a:prstGeom prst="rect">
            <a:avLst/>
          </a:prstGeom>
        </p:spPr>
      </p:pic>
      <p:pic>
        <p:nvPicPr>
          <p:cNvPr id="46" name="Gráfico 45" descr="Mujer">
            <a:extLst>
              <a:ext uri="{FF2B5EF4-FFF2-40B4-BE49-F238E27FC236}">
                <a16:creationId xmlns="" xmlns:a16="http://schemas.microsoft.com/office/drawing/2014/main" id="{7B4CC7F7-A6B5-403F-9E9B-0655D026E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07101" y="3299075"/>
            <a:ext cx="914400" cy="2420424"/>
          </a:xfrm>
          <a:prstGeom prst="rect">
            <a:avLst/>
          </a:prstGeom>
        </p:spPr>
      </p:pic>
      <p:pic>
        <p:nvPicPr>
          <p:cNvPr id="48" name="Marcador de contenido 9" descr="Hombre">
            <a:extLst>
              <a:ext uri="{FF2B5EF4-FFF2-40B4-BE49-F238E27FC236}">
                <a16:creationId xmlns="" xmlns:a16="http://schemas.microsoft.com/office/drawing/2014/main" id="{6F5608EC-9F3C-40D4-A802-20287075C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8546" y="2855917"/>
            <a:ext cx="914400" cy="2856370"/>
          </a:xfrm>
          <a:prstGeom prst="rect">
            <a:avLst/>
          </a:prstGeom>
        </p:spPr>
      </p:pic>
      <p:pic>
        <p:nvPicPr>
          <p:cNvPr id="49" name="Marcador de contenido 9" descr="Hombre">
            <a:extLst>
              <a:ext uri="{FF2B5EF4-FFF2-40B4-BE49-F238E27FC236}">
                <a16:creationId xmlns="" xmlns:a16="http://schemas.microsoft.com/office/drawing/2014/main" id="{E36EB22D-B646-4DF8-9A7C-F3E58771E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9426" y="2839511"/>
            <a:ext cx="914400" cy="2823044"/>
          </a:xfrm>
          <a:prstGeom prst="rect">
            <a:avLst/>
          </a:prstGeom>
        </p:spPr>
      </p:pic>
      <p:pic>
        <p:nvPicPr>
          <p:cNvPr id="50" name="Marcador de contenido 9" descr="Hombre">
            <a:extLst>
              <a:ext uri="{FF2B5EF4-FFF2-40B4-BE49-F238E27FC236}">
                <a16:creationId xmlns="" xmlns:a16="http://schemas.microsoft.com/office/drawing/2014/main" id="{87121FBB-37DE-42FD-9489-C7F2A4B79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6397" y="2893302"/>
            <a:ext cx="914400" cy="2850294"/>
          </a:xfrm>
          <a:prstGeom prst="rect">
            <a:avLst/>
          </a:prstGeom>
        </p:spPr>
      </p:pic>
      <p:pic>
        <p:nvPicPr>
          <p:cNvPr id="51" name="Marcador de contenido 9" descr="Hombre">
            <a:extLst>
              <a:ext uri="{FF2B5EF4-FFF2-40B4-BE49-F238E27FC236}">
                <a16:creationId xmlns="" xmlns:a16="http://schemas.microsoft.com/office/drawing/2014/main" id="{58F08FD6-8F18-43A2-A6AD-51D85CCC4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1075" y="2950721"/>
            <a:ext cx="914400" cy="2360203"/>
          </a:xfrm>
          <a:prstGeom prst="rect">
            <a:avLst/>
          </a:prstGeom>
        </p:spPr>
      </p:pic>
      <p:pic>
        <p:nvPicPr>
          <p:cNvPr id="52" name="Marcador de contenido 9" descr="Hombre">
            <a:extLst>
              <a:ext uri="{FF2B5EF4-FFF2-40B4-BE49-F238E27FC236}">
                <a16:creationId xmlns="" xmlns:a16="http://schemas.microsoft.com/office/drawing/2014/main" id="{D7423935-E1AF-4000-A0A1-0ACEE3017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4085" y="3333486"/>
            <a:ext cx="804452" cy="2360203"/>
          </a:xfrm>
          <a:prstGeom prst="rect">
            <a:avLst/>
          </a:prstGeom>
        </p:spPr>
      </p:pic>
      <p:pic>
        <p:nvPicPr>
          <p:cNvPr id="53" name="Marcador de contenido 9" descr="Hombre">
            <a:extLst>
              <a:ext uri="{FF2B5EF4-FFF2-40B4-BE49-F238E27FC236}">
                <a16:creationId xmlns="" xmlns:a16="http://schemas.microsoft.com/office/drawing/2014/main" id="{00C147DF-DBAB-4B01-898A-023EDB9F6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1305" y="2893301"/>
            <a:ext cx="915789" cy="2730727"/>
          </a:xfrm>
          <a:prstGeom prst="rect">
            <a:avLst/>
          </a:prstGeom>
        </p:spPr>
      </p:pic>
      <p:pic>
        <p:nvPicPr>
          <p:cNvPr id="54" name="Marcador de contenido 9" descr="Hombre">
            <a:extLst>
              <a:ext uri="{FF2B5EF4-FFF2-40B4-BE49-F238E27FC236}">
                <a16:creationId xmlns="" xmlns:a16="http://schemas.microsoft.com/office/drawing/2014/main" id="{B8096C5E-6D1B-4E9A-BB77-985644325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1365" y="2903317"/>
            <a:ext cx="903424" cy="2798420"/>
          </a:xfrm>
          <a:prstGeom prst="rect">
            <a:avLst/>
          </a:prstGeom>
        </p:spPr>
      </p:pic>
      <p:pic>
        <p:nvPicPr>
          <p:cNvPr id="55" name="Marcador de contenido 9" descr="Hombre">
            <a:extLst>
              <a:ext uri="{FF2B5EF4-FFF2-40B4-BE49-F238E27FC236}">
                <a16:creationId xmlns="" xmlns:a16="http://schemas.microsoft.com/office/drawing/2014/main" id="{4BC1EB8C-A896-4BAB-A9B3-874823923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4754" y="2785721"/>
            <a:ext cx="914400" cy="2901783"/>
          </a:xfrm>
          <a:prstGeom prst="rect">
            <a:avLst/>
          </a:prstGeom>
        </p:spPr>
      </p:pic>
      <p:sp>
        <p:nvSpPr>
          <p:cNvPr id="56" name="Flecha: a la derecha 55">
            <a:extLst>
              <a:ext uri="{FF2B5EF4-FFF2-40B4-BE49-F238E27FC236}">
                <a16:creationId xmlns="" xmlns:a16="http://schemas.microsoft.com/office/drawing/2014/main" id="{84D0E674-76C9-455E-946B-1ADE5DDEE200}"/>
              </a:ext>
            </a:extLst>
          </p:cNvPr>
          <p:cNvSpPr/>
          <p:nvPr/>
        </p:nvSpPr>
        <p:spPr>
          <a:xfrm rot="16200000">
            <a:off x="9369473" y="2987225"/>
            <a:ext cx="4803866" cy="13512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Nivel de la pensioens </a:t>
            </a:r>
            <a:r>
              <a:rPr lang="en-US" dirty="0" err="1"/>
              <a:t>auotfinanciada</a:t>
            </a:r>
            <a:r>
              <a:rPr lang="en-US" dirty="0"/>
              <a:t>. </a:t>
            </a:r>
            <a:endParaRPr lang="es-CL" dirty="0"/>
          </a:p>
        </p:txBody>
      </p:sp>
      <p:pic>
        <p:nvPicPr>
          <p:cNvPr id="57" name="Gráfico 56" descr="Mujer">
            <a:extLst>
              <a:ext uri="{FF2B5EF4-FFF2-40B4-BE49-F238E27FC236}">
                <a16:creationId xmlns="" xmlns:a16="http://schemas.microsoft.com/office/drawing/2014/main" id="{BD5E34BF-4CCC-4EF2-BEE1-B363B8675A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59147" y="2839511"/>
            <a:ext cx="965038" cy="2865430"/>
          </a:xfrm>
          <a:prstGeom prst="rect">
            <a:avLst/>
          </a:prstGeom>
        </p:spPr>
      </p:pic>
      <p:pic>
        <p:nvPicPr>
          <p:cNvPr id="58" name="Marcador de contenido 9" descr="Hombre">
            <a:extLst>
              <a:ext uri="{FF2B5EF4-FFF2-40B4-BE49-F238E27FC236}">
                <a16:creationId xmlns="" xmlns:a16="http://schemas.microsoft.com/office/drawing/2014/main" id="{AD4D3047-9380-4EDA-BA3D-0BEEFFE49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03587" y="2839511"/>
            <a:ext cx="914400" cy="2817268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="" xmlns:a16="http://schemas.microsoft.com/office/drawing/2014/main" id="{D455C834-312C-4B14-8AD9-1C0D31292AE4}"/>
              </a:ext>
            </a:extLst>
          </p:cNvPr>
          <p:cNvCxnSpPr>
            <a:cxnSpLocks/>
          </p:cNvCxnSpPr>
          <p:nvPr/>
        </p:nvCxnSpPr>
        <p:spPr>
          <a:xfrm flipH="1" flipV="1">
            <a:off x="2379602" y="4675388"/>
            <a:ext cx="8519054" cy="53790"/>
          </a:xfrm>
          <a:prstGeom prst="line">
            <a:avLst/>
          </a:prstGeom>
          <a:ln w="476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echa: pentágono 4">
            <a:extLst>
              <a:ext uri="{FF2B5EF4-FFF2-40B4-BE49-F238E27FC236}">
                <a16:creationId xmlns="" xmlns:a16="http://schemas.microsoft.com/office/drawing/2014/main" id="{34EEBDB9-217D-4EAA-BD66-977779A6501D}"/>
              </a:ext>
            </a:extLst>
          </p:cNvPr>
          <p:cNvSpPr/>
          <p:nvPr/>
        </p:nvSpPr>
        <p:spPr>
          <a:xfrm>
            <a:off x="-55830" y="2627855"/>
            <a:ext cx="2162755" cy="469127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Salario </a:t>
            </a:r>
            <a:r>
              <a:rPr lang="es-CL" dirty="0" err="1"/>
              <a:t>minimo</a:t>
            </a:r>
            <a:endParaRPr lang="es-CL" dirty="0"/>
          </a:p>
        </p:txBody>
      </p:sp>
      <p:sp>
        <p:nvSpPr>
          <p:cNvPr id="34" name="Flecha: pentágono 33">
            <a:extLst>
              <a:ext uri="{FF2B5EF4-FFF2-40B4-BE49-F238E27FC236}">
                <a16:creationId xmlns="" xmlns:a16="http://schemas.microsoft.com/office/drawing/2014/main" id="{1CB6E27D-D0B2-45E2-88F4-F8B6D537274E}"/>
              </a:ext>
            </a:extLst>
          </p:cNvPr>
          <p:cNvSpPr/>
          <p:nvPr/>
        </p:nvSpPr>
        <p:spPr>
          <a:xfrm>
            <a:off x="0" y="4493815"/>
            <a:ext cx="2179983" cy="469127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/>
              <a:t>Linea</a:t>
            </a:r>
            <a:r>
              <a:rPr lang="es-CL" dirty="0"/>
              <a:t> de la pobreza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="" xmlns:a16="http://schemas.microsoft.com/office/drawing/2014/main" id="{A0C80295-FD2D-48AC-A594-56DF51542FDF}"/>
              </a:ext>
            </a:extLst>
          </p:cNvPr>
          <p:cNvCxnSpPr/>
          <p:nvPr/>
        </p:nvCxnSpPr>
        <p:spPr>
          <a:xfrm flipH="1" flipV="1">
            <a:off x="2571743" y="2785721"/>
            <a:ext cx="8519054" cy="53790"/>
          </a:xfrm>
          <a:prstGeom prst="line">
            <a:avLst/>
          </a:prstGeom>
          <a:ln w="476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1712942" y="1371631"/>
            <a:ext cx="4249807" cy="477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Con reforma 2008 aumenta la cobertura</a:t>
            </a:r>
            <a:endParaRPr lang="es-CL" dirty="0"/>
          </a:p>
        </p:txBody>
      </p:sp>
      <p:sp>
        <p:nvSpPr>
          <p:cNvPr id="12" name="Rectángulo 11"/>
          <p:cNvSpPr/>
          <p:nvPr/>
        </p:nvSpPr>
        <p:spPr>
          <a:xfrm>
            <a:off x="1564919" y="5805611"/>
            <a:ext cx="4422911" cy="998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Comisión Asesora 2015 señala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 smtClean="0"/>
              <a:t> 79 % bajo salario mínimo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 smtClean="0"/>
              <a:t>44 % bajo línea de la pobreza</a:t>
            </a:r>
            <a:endParaRPr lang="es-CL" dirty="0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7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 animBg="1"/>
      <p:bldP spid="31" grpId="0" animBg="1"/>
      <p:bldP spid="5" grpId="0" animBg="1"/>
      <p:bldP spid="34" grpId="0" animBg="1"/>
      <p:bldP spid="10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Pensiones de vejez </a:t>
            </a:r>
            <a:r>
              <a:rPr lang="es-CL" dirty="0" err="1" smtClean="0"/>
              <a:t>segun</a:t>
            </a:r>
            <a:r>
              <a:rPr lang="es-CL" dirty="0" smtClean="0"/>
              <a:t> sexo</a:t>
            </a:r>
            <a:endParaRPr lang="es-C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  <a:p>
            <a:endParaRPr lang="es-CL" dirty="0"/>
          </a:p>
          <a:p>
            <a:r>
              <a:rPr lang="es-CL" dirty="0" smtClean="0"/>
              <a:t>Mujeres :</a:t>
            </a:r>
          </a:p>
          <a:p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smtClean="0"/>
              <a:t>se retiran antes (a los 60 anos)</a:t>
            </a:r>
            <a:endParaRPr lang="es-C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smtClean="0"/>
              <a:t>reciben bono por hijo nacido vivo</a:t>
            </a:r>
            <a:endParaRPr lang="es-CL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213403"/>
              </p:ext>
            </p:extLst>
          </p:nvPr>
        </p:nvGraphicFramePr>
        <p:xfrm>
          <a:off x="5183188" y="1256297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97971"/>
            <a:ext cx="5562600" cy="751115"/>
          </a:xfrm>
        </p:spPr>
        <p:txBody>
          <a:bodyPr/>
          <a:lstStyle/>
          <a:p>
            <a:r>
              <a:rPr lang="es-CL" dirty="0" smtClean="0"/>
              <a:t>Pensiones de vejez mujeres</a:t>
            </a:r>
            <a:endParaRPr lang="es-C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0" y="1055914"/>
            <a:ext cx="5562600" cy="4813074"/>
          </a:xfrm>
        </p:spPr>
        <p:txBody>
          <a:bodyPr>
            <a:normAutofit fontScale="25000" lnSpcReduction="20000"/>
          </a:bodyPr>
          <a:lstStyle/>
          <a:p>
            <a:r>
              <a:rPr lang="es-ES" b="1" dirty="0" smtClean="0"/>
              <a:t>1</a:t>
            </a:r>
            <a:r>
              <a:rPr lang="es-ES" sz="5600" b="1" dirty="0"/>
              <a:t>. Retiro Programado</a:t>
            </a:r>
          </a:p>
          <a:p>
            <a:pPr>
              <a:spcBef>
                <a:spcPts val="0"/>
              </a:spcBef>
            </a:pPr>
            <a:r>
              <a:rPr lang="es-ES" sz="5600" dirty="0" smtClean="0"/>
              <a:t>La </a:t>
            </a:r>
            <a:r>
              <a:rPr lang="es-ES" sz="5600" dirty="0"/>
              <a:t>AFP es quien paga tu pensión</a:t>
            </a:r>
            <a:r>
              <a:rPr lang="es-ES" sz="5600" dirty="0" smtClean="0"/>
              <a:t>. 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 smtClean="0"/>
              <a:t>Genera </a:t>
            </a:r>
            <a:r>
              <a:rPr lang="es-ES" sz="5600" dirty="0"/>
              <a:t>un pago mensual en pesos o UF según elijas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/>
              <a:t>El monto es recalculado cada año. 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/>
              <a:t>Si </a:t>
            </a:r>
            <a:r>
              <a:rPr lang="es-ES" sz="5600" dirty="0" smtClean="0"/>
              <a:t>falleces, </a:t>
            </a:r>
            <a:r>
              <a:rPr lang="es-ES" sz="5600" dirty="0"/>
              <a:t>genera </a:t>
            </a:r>
            <a:r>
              <a:rPr lang="es-ES" sz="5600" dirty="0">
                <a:hlinkClick r:id="rId2"/>
              </a:rPr>
              <a:t>Pensión de Sobrevivencia</a:t>
            </a:r>
            <a:r>
              <a:rPr lang="es-ES" sz="5600" dirty="0"/>
              <a:t> a tus beneficiarios, pago de </a:t>
            </a:r>
            <a:r>
              <a:rPr lang="es-ES" sz="5600" dirty="0">
                <a:hlinkClick r:id="rId3"/>
              </a:rPr>
              <a:t>cuota mortuoria</a:t>
            </a:r>
            <a:r>
              <a:rPr lang="es-ES" sz="5600" dirty="0"/>
              <a:t>, y </a:t>
            </a:r>
            <a:r>
              <a:rPr lang="es-ES" sz="5600" dirty="0">
                <a:hlinkClick r:id="rId4"/>
              </a:rPr>
              <a:t>herencia </a:t>
            </a:r>
            <a:r>
              <a:rPr lang="es-ES" sz="5600" dirty="0"/>
              <a:t>en caso de no existir beneficiarios de pensión.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/>
              <a:t>Los saldos son de tu propiedad y continúan rentando en la AFP.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/>
              <a:t>Si lo deseas, puedes cambiar a otra modalidad de pago en cualquier momento.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 smtClean="0"/>
              <a:t>AFP  cobra </a:t>
            </a:r>
            <a:r>
              <a:rPr lang="es-ES" sz="5600" dirty="0" err="1" smtClean="0"/>
              <a:t>comision</a:t>
            </a:r>
            <a:endParaRPr lang="es-ES" sz="5600" dirty="0"/>
          </a:p>
          <a:p>
            <a:r>
              <a:rPr lang="es-ES" sz="5600" b="1" dirty="0" smtClean="0"/>
              <a:t>2</a:t>
            </a:r>
            <a:r>
              <a:rPr lang="es-ES" sz="5600" b="1" dirty="0"/>
              <a:t>. Renta temporal con Renta Vitalicia Diferida</a:t>
            </a:r>
          </a:p>
          <a:p>
            <a:pPr>
              <a:spcBef>
                <a:spcPts val="0"/>
              </a:spcBef>
            </a:pPr>
            <a:r>
              <a:rPr lang="es-ES" sz="5600" dirty="0" smtClean="0"/>
              <a:t>Primero </a:t>
            </a:r>
            <a:r>
              <a:rPr lang="es-ES" sz="5600" dirty="0"/>
              <a:t>es la AFP quien paga un monto determinado y luego cuando éste monto se agota, comienza a pagar la Compañía de Seguros.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 smtClean="0"/>
              <a:t>Los </a:t>
            </a:r>
            <a:r>
              <a:rPr lang="es-ES" sz="5600" dirty="0"/>
              <a:t>saldos que quedan en la AFP continúan rentando y son de </a:t>
            </a:r>
            <a:r>
              <a:rPr lang="es-ES" sz="5600" dirty="0" smtClean="0"/>
              <a:t>propiedad</a:t>
            </a:r>
            <a:r>
              <a:rPr lang="es-ES" sz="5600" dirty="0"/>
              <a:t>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/>
              <a:t>Si </a:t>
            </a:r>
            <a:r>
              <a:rPr lang="es-ES" sz="5600" dirty="0" smtClean="0"/>
              <a:t>fallece, genera </a:t>
            </a:r>
            <a:r>
              <a:rPr lang="es-ES" sz="5600" dirty="0">
                <a:hlinkClick r:id="rId2"/>
              </a:rPr>
              <a:t>pensión de sobrevivencia</a:t>
            </a:r>
            <a:r>
              <a:rPr lang="es-ES" sz="5600" dirty="0"/>
              <a:t> a </a:t>
            </a:r>
            <a:r>
              <a:rPr lang="es-ES" sz="5600" dirty="0" smtClean="0"/>
              <a:t>beneficiarios</a:t>
            </a:r>
            <a:r>
              <a:rPr lang="es-ES" sz="5600" dirty="0"/>
              <a:t>, pago de </a:t>
            </a:r>
            <a:r>
              <a:rPr lang="es-ES" sz="5600" dirty="0">
                <a:hlinkClick r:id="rId3"/>
              </a:rPr>
              <a:t>cuota mortuoria</a:t>
            </a:r>
            <a:r>
              <a:rPr lang="es-ES" sz="5600" dirty="0"/>
              <a:t>, y </a:t>
            </a:r>
            <a:r>
              <a:rPr lang="es-ES" sz="5600" dirty="0">
                <a:hlinkClick r:id="rId4"/>
              </a:rPr>
              <a:t>herencia </a:t>
            </a:r>
            <a:r>
              <a:rPr lang="es-ES" sz="5600" dirty="0"/>
              <a:t>en caso de no existir beneficiarios de pensión.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/>
              <a:t>Los saldos de la cuenta que quedan en la Compañía de Seguros, no generan derecho a Herencia, en caso que no tengas beneficiarios. Solo Pensión de Sobrevivencia.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/>
              <a:t>Esta modalidad no permite cambiar a una distinta.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 smtClean="0"/>
              <a:t>AFP  cobra </a:t>
            </a:r>
            <a:r>
              <a:rPr lang="es-ES" sz="5600" dirty="0" err="1" smtClean="0"/>
              <a:t>comison</a:t>
            </a:r>
            <a:r>
              <a:rPr lang="es-ES" sz="5600" dirty="0" smtClean="0"/>
              <a:t> mensual</a:t>
            </a:r>
            <a:r>
              <a:rPr lang="es-ES" sz="5600" dirty="0"/>
              <a:t>.</a:t>
            </a:r>
          </a:p>
          <a:p>
            <a:pPr>
              <a:spcBef>
                <a:spcPts val="0"/>
              </a:spcBef>
            </a:pPr>
            <a:endParaRPr lang="es-ES" sz="5600" b="1" dirty="0" smtClean="0"/>
          </a:p>
          <a:p>
            <a:r>
              <a:rPr lang="es-ES" sz="5600" b="1" dirty="0" smtClean="0"/>
              <a:t>3. </a:t>
            </a:r>
            <a:r>
              <a:rPr lang="es-ES" sz="5600" b="1" dirty="0"/>
              <a:t>Renta Vitalicia </a:t>
            </a:r>
          </a:p>
          <a:p>
            <a:pPr>
              <a:spcBef>
                <a:spcPts val="0"/>
              </a:spcBef>
            </a:pPr>
            <a:r>
              <a:rPr lang="es-ES" sz="5600" dirty="0" smtClean="0"/>
              <a:t>La </a:t>
            </a:r>
            <a:r>
              <a:rPr lang="es-ES" sz="5600" dirty="0"/>
              <a:t>Compañía de Seguros es quien paga mensualmente </a:t>
            </a:r>
            <a:r>
              <a:rPr lang="es-ES" sz="5600" dirty="0" smtClean="0"/>
              <a:t>la </a:t>
            </a:r>
            <a:r>
              <a:rPr lang="es-ES" sz="5600" dirty="0"/>
              <a:t>pensión. La AFP traspasa todos tus fondos a esa entidad y son ellos quienes son los responsables de pagar, de por vida, el monto que fijes.</a:t>
            </a:r>
          </a:p>
          <a:p>
            <a:pPr>
              <a:spcBef>
                <a:spcPts val="0"/>
              </a:spcBef>
            </a:pPr>
            <a:r>
              <a:rPr lang="es-ES" sz="5600" dirty="0"/>
              <a:t>Por ello, es importante tener presente lo siguiente: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/>
              <a:t>Tu pensión mensual es fija en UF de por vida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/>
              <a:t>Si falleces, la </a:t>
            </a:r>
            <a:r>
              <a:rPr lang="es-ES" sz="5600" dirty="0">
                <a:hlinkClick r:id="rId2"/>
              </a:rPr>
              <a:t>Pensión de Sobrevivencia</a:t>
            </a:r>
            <a:r>
              <a:rPr lang="es-ES" sz="5600" dirty="0"/>
              <a:t> paga a los beneficiarios del afiliado. Si no se tiene beneficiarios, no se paga </a:t>
            </a:r>
            <a:r>
              <a:rPr lang="es-ES" sz="5600" dirty="0">
                <a:hlinkClick r:id="rId4"/>
              </a:rPr>
              <a:t>herencia</a:t>
            </a:r>
            <a:r>
              <a:rPr lang="es-ES" sz="5600" dirty="0"/>
              <a:t>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/>
              <a:t>Una vez seleccionada la modalidad, ésta no se puede ser cambiada</a:t>
            </a:r>
            <a:r>
              <a:rPr lang="es-ES" sz="5600" dirty="0" smtClean="0"/>
              <a:t>.</a:t>
            </a:r>
            <a:endParaRPr lang="es-ES" sz="56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/>
          </p:nvPr>
        </p:nvGraphicFramePr>
        <p:xfrm>
          <a:off x="5183188" y="995363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97971"/>
            <a:ext cx="5562600" cy="751115"/>
          </a:xfrm>
        </p:spPr>
        <p:txBody>
          <a:bodyPr/>
          <a:lstStyle/>
          <a:p>
            <a:r>
              <a:rPr lang="es-CL" dirty="0" smtClean="0"/>
              <a:t>Pensiones de vejez hombres</a:t>
            </a:r>
            <a:endParaRPr lang="es-C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0" y="1055914"/>
            <a:ext cx="5562600" cy="4813074"/>
          </a:xfrm>
        </p:spPr>
        <p:txBody>
          <a:bodyPr>
            <a:normAutofit fontScale="25000" lnSpcReduction="20000"/>
          </a:bodyPr>
          <a:lstStyle/>
          <a:p>
            <a:r>
              <a:rPr lang="es-ES" b="1" dirty="0" smtClean="0"/>
              <a:t>1</a:t>
            </a:r>
            <a:r>
              <a:rPr lang="es-ES" sz="5600" b="1" dirty="0"/>
              <a:t>. Retiro Programado</a:t>
            </a:r>
          </a:p>
          <a:p>
            <a:pPr>
              <a:spcBef>
                <a:spcPts val="0"/>
              </a:spcBef>
            </a:pPr>
            <a:r>
              <a:rPr lang="es-ES" sz="5600" dirty="0" smtClean="0"/>
              <a:t>La </a:t>
            </a:r>
            <a:r>
              <a:rPr lang="es-ES" sz="5600" dirty="0"/>
              <a:t>AFP es quien paga tu pensión</a:t>
            </a:r>
            <a:r>
              <a:rPr lang="es-ES" sz="5600" dirty="0" smtClean="0"/>
              <a:t>. 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 smtClean="0"/>
              <a:t>Genera </a:t>
            </a:r>
            <a:r>
              <a:rPr lang="es-ES" sz="5600" dirty="0"/>
              <a:t>un pago mensual en pesos o UF según elijas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/>
              <a:t>El monto es recalculado cada año. 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/>
              <a:t>Si </a:t>
            </a:r>
            <a:r>
              <a:rPr lang="es-ES" sz="5600" dirty="0" smtClean="0"/>
              <a:t>falleces, </a:t>
            </a:r>
            <a:r>
              <a:rPr lang="es-ES" sz="5600" dirty="0"/>
              <a:t>genera </a:t>
            </a:r>
            <a:r>
              <a:rPr lang="es-ES" sz="5600" dirty="0">
                <a:hlinkClick r:id="rId2"/>
              </a:rPr>
              <a:t>Pensión de Sobrevivencia</a:t>
            </a:r>
            <a:r>
              <a:rPr lang="es-ES" sz="5600" dirty="0"/>
              <a:t> a tus beneficiarios, pago de </a:t>
            </a:r>
            <a:r>
              <a:rPr lang="es-ES" sz="5600" dirty="0">
                <a:hlinkClick r:id="rId3"/>
              </a:rPr>
              <a:t>cuota mortuoria</a:t>
            </a:r>
            <a:r>
              <a:rPr lang="es-ES" sz="5600" dirty="0"/>
              <a:t>, y </a:t>
            </a:r>
            <a:r>
              <a:rPr lang="es-ES" sz="5600" dirty="0">
                <a:hlinkClick r:id="rId4"/>
              </a:rPr>
              <a:t>herencia </a:t>
            </a:r>
            <a:r>
              <a:rPr lang="es-ES" sz="5600" dirty="0"/>
              <a:t>en caso de no existir beneficiarios de pensión.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/>
              <a:t>Los saldos son de tu propiedad y continúan rentando en la AFP.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/>
              <a:t>Si lo deseas, puedes cambiar a otra modalidad de pago en cualquier momento.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 smtClean="0"/>
              <a:t>AFP  cobra </a:t>
            </a:r>
            <a:r>
              <a:rPr lang="es-ES" sz="5600" dirty="0" err="1" smtClean="0"/>
              <a:t>comision</a:t>
            </a:r>
            <a:endParaRPr lang="es-ES" sz="5600" dirty="0"/>
          </a:p>
          <a:p>
            <a:r>
              <a:rPr lang="es-ES" sz="5600" b="1" dirty="0" smtClean="0"/>
              <a:t>2</a:t>
            </a:r>
            <a:r>
              <a:rPr lang="es-ES" sz="5600" b="1" dirty="0"/>
              <a:t>. Renta temporal con Renta Vitalicia Diferida</a:t>
            </a:r>
          </a:p>
          <a:p>
            <a:pPr>
              <a:spcBef>
                <a:spcPts val="0"/>
              </a:spcBef>
            </a:pPr>
            <a:r>
              <a:rPr lang="es-ES" sz="5600" dirty="0" smtClean="0"/>
              <a:t>Primero </a:t>
            </a:r>
            <a:r>
              <a:rPr lang="es-ES" sz="5600" dirty="0"/>
              <a:t>es la AFP quien paga un monto determinado y luego cuando éste monto se agota, comienza a pagar la Compañía de Seguros.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 smtClean="0"/>
              <a:t>Los </a:t>
            </a:r>
            <a:r>
              <a:rPr lang="es-ES" sz="5600" dirty="0"/>
              <a:t>saldos que quedan en la AFP continúan rentando y son de </a:t>
            </a:r>
            <a:r>
              <a:rPr lang="es-ES" sz="5600" dirty="0" smtClean="0"/>
              <a:t>propiedad</a:t>
            </a:r>
            <a:r>
              <a:rPr lang="es-ES" sz="5600" dirty="0"/>
              <a:t>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/>
              <a:t>Si </a:t>
            </a:r>
            <a:r>
              <a:rPr lang="es-ES" sz="5600" dirty="0" smtClean="0"/>
              <a:t>fallece, genera </a:t>
            </a:r>
            <a:r>
              <a:rPr lang="es-ES" sz="5600" dirty="0">
                <a:hlinkClick r:id="rId2"/>
              </a:rPr>
              <a:t>pensión de sobrevivencia</a:t>
            </a:r>
            <a:r>
              <a:rPr lang="es-ES" sz="5600" dirty="0"/>
              <a:t> a </a:t>
            </a:r>
            <a:r>
              <a:rPr lang="es-ES" sz="5600" dirty="0" smtClean="0"/>
              <a:t>beneficiarios</a:t>
            </a:r>
            <a:r>
              <a:rPr lang="es-ES" sz="5600" dirty="0"/>
              <a:t>, pago de </a:t>
            </a:r>
            <a:r>
              <a:rPr lang="es-ES" sz="5600" dirty="0">
                <a:hlinkClick r:id="rId3"/>
              </a:rPr>
              <a:t>cuota mortuoria</a:t>
            </a:r>
            <a:r>
              <a:rPr lang="es-ES" sz="5600" dirty="0"/>
              <a:t>, y </a:t>
            </a:r>
            <a:r>
              <a:rPr lang="es-ES" sz="5600" dirty="0">
                <a:hlinkClick r:id="rId4"/>
              </a:rPr>
              <a:t>herencia </a:t>
            </a:r>
            <a:r>
              <a:rPr lang="es-ES" sz="5600" dirty="0"/>
              <a:t>en caso de no existir beneficiarios de pensión.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/>
              <a:t>Los saldos de la cuenta que quedan en la Compañía de Seguros, no generan derecho a Herencia, en caso que no tengas beneficiarios. Solo Pensión de Sobrevivencia.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/>
              <a:t>Esta modalidad no permite cambiar a una distinta.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 smtClean="0"/>
              <a:t>AFP  cobra </a:t>
            </a:r>
            <a:r>
              <a:rPr lang="es-ES" sz="5600" dirty="0" err="1" smtClean="0"/>
              <a:t>comison</a:t>
            </a:r>
            <a:r>
              <a:rPr lang="es-ES" sz="5600" dirty="0" smtClean="0"/>
              <a:t> mensual</a:t>
            </a:r>
            <a:r>
              <a:rPr lang="es-ES" sz="5600" dirty="0"/>
              <a:t>.</a:t>
            </a:r>
          </a:p>
          <a:p>
            <a:pPr>
              <a:spcBef>
                <a:spcPts val="0"/>
              </a:spcBef>
            </a:pPr>
            <a:endParaRPr lang="es-ES" sz="5600" b="1" dirty="0" smtClean="0"/>
          </a:p>
          <a:p>
            <a:r>
              <a:rPr lang="es-ES" sz="5600" b="1" dirty="0" smtClean="0"/>
              <a:t>3. </a:t>
            </a:r>
            <a:r>
              <a:rPr lang="es-ES" sz="5600" b="1" dirty="0"/>
              <a:t>Renta Vitalicia </a:t>
            </a:r>
          </a:p>
          <a:p>
            <a:pPr>
              <a:spcBef>
                <a:spcPts val="0"/>
              </a:spcBef>
            </a:pPr>
            <a:r>
              <a:rPr lang="es-ES" sz="5600" dirty="0" smtClean="0"/>
              <a:t>La </a:t>
            </a:r>
            <a:r>
              <a:rPr lang="es-ES" sz="5600" dirty="0"/>
              <a:t>Compañía de Seguros es quien paga mensualmente </a:t>
            </a:r>
            <a:r>
              <a:rPr lang="es-ES" sz="5600" dirty="0" smtClean="0"/>
              <a:t>la </a:t>
            </a:r>
            <a:r>
              <a:rPr lang="es-ES" sz="5600" dirty="0"/>
              <a:t>pensión. La AFP traspasa todos tus fondos a esa entidad y son ellos quienes son los responsables de pagar, de por vida, el monto que fijes.</a:t>
            </a:r>
          </a:p>
          <a:p>
            <a:pPr>
              <a:spcBef>
                <a:spcPts val="0"/>
              </a:spcBef>
            </a:pPr>
            <a:r>
              <a:rPr lang="es-ES" sz="5600" dirty="0"/>
              <a:t>Por ello, es importante tener presente lo siguiente: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/>
              <a:t>Tu pensión mensual es fija en UF de por vida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/>
              <a:t>Si falleces, la </a:t>
            </a:r>
            <a:r>
              <a:rPr lang="es-ES" sz="5600" dirty="0">
                <a:hlinkClick r:id="rId2"/>
              </a:rPr>
              <a:t>Pensión de Sobrevivencia</a:t>
            </a:r>
            <a:r>
              <a:rPr lang="es-ES" sz="5600" dirty="0"/>
              <a:t> paga a los beneficiarios del afiliado. Si no se tiene beneficiarios, no se paga </a:t>
            </a:r>
            <a:r>
              <a:rPr lang="es-ES" sz="5600" dirty="0">
                <a:hlinkClick r:id="rId4"/>
              </a:rPr>
              <a:t>herencia</a:t>
            </a:r>
            <a:r>
              <a:rPr lang="es-ES" sz="5600" dirty="0"/>
              <a:t>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5600" dirty="0"/>
              <a:t>Una vez seleccionada la modalidad, ésta no se puede ser cambiada</a:t>
            </a:r>
            <a:r>
              <a:rPr lang="es-ES" sz="5600" dirty="0" smtClean="0"/>
              <a:t>.</a:t>
            </a:r>
            <a:endParaRPr lang="es-ES" sz="5600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Situación real mujeres</a:t>
            </a:r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313764" y="1775012"/>
          <a:ext cx="11340353" cy="443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ector recto 4"/>
          <p:cNvCxnSpPr/>
          <p:nvPr/>
        </p:nvCxnSpPr>
        <p:spPr>
          <a:xfrm>
            <a:off x="563880" y="4850892"/>
            <a:ext cx="10515600" cy="2743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587009" y="2676430"/>
            <a:ext cx="4937760" cy="118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  Salario mínimo	 UF 10, 5 (US$ 450)</a:t>
            </a:r>
          </a:p>
          <a:p>
            <a:pPr algn="ctr"/>
            <a:endParaRPr lang="es-CL" dirty="0"/>
          </a:p>
          <a:p>
            <a:pPr algn="ctr"/>
            <a:r>
              <a:rPr lang="es-CL" dirty="0" err="1" smtClean="0"/>
              <a:t>Linea</a:t>
            </a:r>
            <a:r>
              <a:rPr lang="es-CL" dirty="0" smtClean="0"/>
              <a:t> de pobreza     UF  6,0 (US $ 246)</a:t>
            </a:r>
            <a:endParaRPr lang="es-CL" dirty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722376" y="3008376"/>
            <a:ext cx="576072" cy="9144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722376" y="3509010"/>
            <a:ext cx="576072" cy="914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¿CAMBIO EN DICTADURA?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CL" b="1" dirty="0" smtClean="0"/>
              <a:t>Cambio  ideológico 		Crear un mercado obligatorio de ahorro de largo 						plazo. Con portabilidad de cotización homogénea.</a:t>
            </a:r>
          </a:p>
          <a:p>
            <a:endParaRPr lang="es-CL" dirty="0"/>
          </a:p>
          <a:p>
            <a:pPr lvl="1">
              <a:buFont typeface="Wingdings" panose="05000000000000000000" pitchFamily="2" charset="2"/>
              <a:buChar char="Ø"/>
            </a:pPr>
            <a:endParaRPr lang="es-CL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s-CL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Sistema segmentado		Sistema </a:t>
            </a:r>
            <a:r>
              <a:rPr lang="es-CL" u="sng" dirty="0" smtClean="0"/>
              <a:t>unificado y homologado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CL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Las Cajas de Previsión 		Administradora Fondo de Pensiones AFP con </a:t>
            </a:r>
            <a:r>
              <a:rPr lang="es-CL" u="sng" dirty="0" smtClean="0"/>
              <a:t>fines </a:t>
            </a:r>
            <a:r>
              <a:rPr lang="es-CL" dirty="0" smtClean="0"/>
              <a:t>							</a:t>
            </a:r>
            <a:r>
              <a:rPr lang="es-CL" u="sng" dirty="0" smtClean="0"/>
              <a:t>de lucro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CL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El empleador                       	</a:t>
            </a:r>
            <a:r>
              <a:rPr lang="es-CL" u="sng" dirty="0" smtClean="0"/>
              <a:t>NO aporta</a:t>
            </a:r>
            <a:r>
              <a:rPr lang="es-CL" dirty="0" smtClean="0"/>
              <a:t> para la previsión de sus trabajadores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CL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Los trabajadores  		</a:t>
            </a:r>
            <a:r>
              <a:rPr lang="es-CL" u="sng" dirty="0" smtClean="0"/>
              <a:t>Propietarios y portadores</a:t>
            </a:r>
            <a:r>
              <a:rPr lang="es-CL" dirty="0" smtClean="0"/>
              <a:t> de la alícuota, consumidor de 						servicios financieros.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CL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 smtClean="0"/>
              <a:t>El Estado 			</a:t>
            </a:r>
            <a:r>
              <a:rPr lang="es-CL" u="sng" dirty="0" smtClean="0"/>
              <a:t>Regulador y supervisor</a:t>
            </a:r>
            <a:r>
              <a:rPr lang="es-CL" dirty="0" smtClean="0"/>
              <a:t> de una industria financiera, 							Financia y gestiona el </a:t>
            </a:r>
            <a:r>
              <a:rPr lang="es-CL" u="sng" dirty="0" smtClean="0"/>
              <a:t>cierre del sistema antiguo. </a:t>
            </a:r>
            <a:endParaRPr lang="es-CL" u="sng" dirty="0"/>
          </a:p>
        </p:txBody>
      </p:sp>
      <p:sp>
        <p:nvSpPr>
          <p:cNvPr id="5" name="Rectángulo 4"/>
          <p:cNvSpPr/>
          <p:nvPr/>
        </p:nvSpPr>
        <p:spPr>
          <a:xfrm>
            <a:off x="1104900" y="2514600"/>
            <a:ext cx="29337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ANTES</a:t>
            </a:r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4600876" y="2514600"/>
            <a:ext cx="6009974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DESPUES DE LA REFORMA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Situación real hombres</a:t>
            </a:r>
            <a:endParaRPr lang="es-CL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563880" y="4850892"/>
            <a:ext cx="10515600" cy="2743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571948" y="2676430"/>
            <a:ext cx="4937760" cy="118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  Salario mínimo	 UF 10, 5 (US$ 450)</a:t>
            </a:r>
          </a:p>
          <a:p>
            <a:pPr algn="ctr"/>
            <a:endParaRPr lang="es-CL" dirty="0"/>
          </a:p>
          <a:p>
            <a:pPr algn="ctr"/>
            <a:r>
              <a:rPr lang="es-CL" dirty="0" err="1" smtClean="0"/>
              <a:t>Linea</a:t>
            </a:r>
            <a:r>
              <a:rPr lang="es-CL" dirty="0" smtClean="0"/>
              <a:t> de pobreza     UF  6,0 (US $ 246)</a:t>
            </a:r>
            <a:endParaRPr lang="es-CL" dirty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722376" y="3008376"/>
            <a:ext cx="576072" cy="9144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722376" y="3509010"/>
            <a:ext cx="576072" cy="914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/>
          </p:nvPr>
        </p:nvGraphicFramePr>
        <p:xfrm>
          <a:off x="421341" y="699247"/>
          <a:ext cx="11430000" cy="5540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Conector recto 10"/>
          <p:cNvCxnSpPr/>
          <p:nvPr/>
        </p:nvCxnSpPr>
        <p:spPr>
          <a:xfrm>
            <a:off x="488576" y="4096907"/>
            <a:ext cx="11340353" cy="27975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Situación en retiro programado</a:t>
            </a:r>
            <a:endParaRPr lang="es-CL" b="1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L" dirty="0" smtClean="0"/>
              <a:t>Mujeres</a:t>
            </a:r>
            <a:endParaRPr lang="es-CL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CL" dirty="0" smtClean="0"/>
              <a:t>Hombres</a:t>
            </a:r>
            <a:endParaRPr lang="es-CL" dirty="0"/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Marcador de contenido 12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Situación en retiro temporal</a:t>
            </a:r>
            <a:endParaRPr lang="es-CL" b="1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L" dirty="0" smtClean="0"/>
              <a:t>Mujeres</a:t>
            </a:r>
            <a:endParaRPr lang="es-CL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CL" dirty="0" smtClean="0"/>
              <a:t>Hombres</a:t>
            </a:r>
            <a:endParaRPr lang="es-CL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Marcador de contenido 10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Situación en renta vitalicia</a:t>
            </a:r>
            <a:endParaRPr lang="es-CL" b="1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L" dirty="0" smtClean="0"/>
              <a:t>Mujeres</a:t>
            </a:r>
            <a:endParaRPr lang="es-CL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CL" dirty="0" smtClean="0"/>
              <a:t>Hombres</a:t>
            </a:r>
            <a:endParaRPr lang="es-CL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Marcador de contenido 10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SITUACION ACTUAL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Profunda crisis de economía política</a:t>
            </a:r>
          </a:p>
          <a:p>
            <a:r>
              <a:rPr lang="es-CL" dirty="0" smtClean="0"/>
              <a:t>Reformas han sido insuficientes para abordar crisis del sistema, </a:t>
            </a:r>
          </a:p>
          <a:p>
            <a:pPr lvl="1"/>
            <a:r>
              <a:rPr lang="es-CL" dirty="0" smtClean="0"/>
              <a:t>Previo reforma de 2008 mala cobertura y pobre suficiencia</a:t>
            </a:r>
          </a:p>
          <a:p>
            <a:pPr lvl="1"/>
            <a:r>
              <a:rPr lang="es-CL" dirty="0" smtClean="0"/>
              <a:t>Posterior reforma de 2008 continua una pobre suficiencia</a:t>
            </a:r>
          </a:p>
          <a:p>
            <a:r>
              <a:rPr lang="es-CL" dirty="0" smtClean="0"/>
              <a:t>Debate actual en Chile es construir la escalera de la Seguridad Social</a:t>
            </a:r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resultados han generado </a:t>
            </a:r>
            <a:b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conflicto de economía </a:t>
            </a:r>
            <a:r>
              <a:rPr lang="es-C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42166" y="34472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/>
          </p:nvPr>
        </p:nvGraphicFramePr>
        <p:xfrm>
          <a:off x="-62039" y="1575268"/>
          <a:ext cx="6158039" cy="438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Imagen de mapa de bits" r:id="rId3" imgW="6629741" imgH="4705592" progId="Paint.Picture">
                  <p:embed/>
                </p:oleObj>
              </mc:Choice>
              <mc:Fallback>
                <p:oleObj name="Imagen de mapa de bits" r:id="rId3" imgW="6629741" imgH="47055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2039" y="1575268"/>
                        <a:ext cx="6158039" cy="4380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/>
          </p:nvPr>
        </p:nvGraphicFramePr>
        <p:xfrm>
          <a:off x="2550160" y="2042159"/>
          <a:ext cx="3296965" cy="3686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Marcador de contenido 3">
            <a:extLst>
              <a:ext uri="{FF2B5EF4-FFF2-40B4-BE49-F238E27FC236}">
                <a16:creationId xmlns:a16="http://schemas.microsoft.com/office/drawing/2014/main" xmlns="" id="{7BA860BD-9A57-4AE0-9A94-02C27FDDC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151" y="1932691"/>
            <a:ext cx="5735617" cy="402289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690880" y="6248400"/>
            <a:ext cx="4582160" cy="47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MALAS PENSIONES</a:t>
            </a:r>
            <a:endParaRPr lang="es-CL" dirty="0"/>
          </a:p>
        </p:txBody>
      </p:sp>
      <p:sp>
        <p:nvSpPr>
          <p:cNvPr id="13" name="Elipse 12"/>
          <p:cNvSpPr/>
          <p:nvPr/>
        </p:nvSpPr>
        <p:spPr>
          <a:xfrm>
            <a:off x="6868160" y="5955583"/>
            <a:ext cx="4988560" cy="836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GRAN PODER ECONOMICO CORPORATIVO</a:t>
            </a:r>
            <a:endParaRPr lang="es-CL" dirty="0"/>
          </a:p>
        </p:txBody>
      </p:sp>
      <p:sp>
        <p:nvSpPr>
          <p:cNvPr id="14" name="Rectángulo 13"/>
          <p:cNvSpPr/>
          <p:nvPr/>
        </p:nvSpPr>
        <p:spPr>
          <a:xfrm>
            <a:off x="6868160" y="1575268"/>
            <a:ext cx="5181600" cy="339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Hoy el Fondo es de US $ 217 000 millones (83% PIB) 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L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riángulo rectángulo 31">
            <a:extLst>
              <a:ext uri="{FF2B5EF4-FFF2-40B4-BE49-F238E27FC236}">
                <a16:creationId xmlns:a16="http://schemas.microsoft.com/office/drawing/2014/main" xmlns="" id="{B43F9A2A-3296-45F8-A55B-D128A15BE9BC}"/>
              </a:ext>
            </a:extLst>
          </p:cNvPr>
          <p:cNvSpPr/>
          <p:nvPr/>
        </p:nvSpPr>
        <p:spPr>
          <a:xfrm rot="8757646" flipH="1" flipV="1">
            <a:off x="5247007" y="3809765"/>
            <a:ext cx="4294746" cy="772755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APS</a:t>
            </a:r>
            <a:endParaRPr lang="es-CL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1E821124-5722-45E3-B465-EA04D706AC3F}"/>
              </a:ext>
            </a:extLst>
          </p:cNvPr>
          <p:cNvSpPr/>
          <p:nvPr/>
        </p:nvSpPr>
        <p:spPr>
          <a:xfrm>
            <a:off x="2938072" y="5025224"/>
            <a:ext cx="2798381" cy="6742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PBS</a:t>
            </a:r>
            <a:endParaRPr lang="es-CL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xmlns="" id="{55D068DA-D363-4978-AEC4-B9F5F8AA76D9}"/>
              </a:ext>
            </a:extLst>
          </p:cNvPr>
          <p:cNvSpPr/>
          <p:nvPr/>
        </p:nvSpPr>
        <p:spPr>
          <a:xfrm>
            <a:off x="5687226" y="5632164"/>
            <a:ext cx="5511619" cy="11185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Autofinanciado</a:t>
            </a:r>
            <a:r>
              <a:rPr lang="en-US" dirty="0"/>
              <a:t> con 10 % </a:t>
            </a:r>
            <a:r>
              <a:rPr lang="en-US" dirty="0" err="1"/>
              <a:t>trabajadores</a:t>
            </a:r>
            <a:endParaRPr lang="es-CL" dirty="0"/>
          </a:p>
        </p:txBody>
      </p:sp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xmlns="" id="{0B13FA44-EA3F-4D9F-9F98-DEF587CEA59D}"/>
              </a:ext>
            </a:extLst>
          </p:cNvPr>
          <p:cNvSpPr/>
          <p:nvPr/>
        </p:nvSpPr>
        <p:spPr>
          <a:xfrm rot="16200000">
            <a:off x="6676824" y="1181100"/>
            <a:ext cx="3515556" cy="5521173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Sistema AFP </a:t>
            </a:r>
            <a:endParaRPr lang="es-CL" dirty="0"/>
          </a:p>
        </p:txBody>
      </p:sp>
      <p:pic>
        <p:nvPicPr>
          <p:cNvPr id="13" name="Marcador de contenido 9" descr="Hombre">
            <a:extLst>
              <a:ext uri="{FF2B5EF4-FFF2-40B4-BE49-F238E27FC236}">
                <a16:creationId xmlns:a16="http://schemas.microsoft.com/office/drawing/2014/main" xmlns="" id="{0F60A7D2-99A7-45B6-9781-0989D0BEF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61799" y="3410285"/>
            <a:ext cx="914400" cy="2360203"/>
          </a:xfrm>
          <a:prstGeom prst="rect">
            <a:avLst/>
          </a:prstGeom>
        </p:spPr>
      </p:pic>
      <p:pic>
        <p:nvPicPr>
          <p:cNvPr id="20" name="Gráfico 19" descr="Mujer">
            <a:extLst>
              <a:ext uri="{FF2B5EF4-FFF2-40B4-BE49-F238E27FC236}">
                <a16:creationId xmlns:a16="http://schemas.microsoft.com/office/drawing/2014/main" xmlns="" id="{4D1A22BF-4F16-45EB-98CA-534C68F59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59385" y="3410285"/>
            <a:ext cx="914400" cy="2329869"/>
          </a:xfrm>
          <a:prstGeom prst="rect">
            <a:avLst/>
          </a:prstGeom>
        </p:spPr>
      </p:pic>
      <p:pic>
        <p:nvPicPr>
          <p:cNvPr id="26" name="Gráfico 25" descr="Mujer">
            <a:extLst>
              <a:ext uri="{FF2B5EF4-FFF2-40B4-BE49-F238E27FC236}">
                <a16:creationId xmlns:a16="http://schemas.microsoft.com/office/drawing/2014/main" xmlns="" id="{941CBCE0-479D-4B84-B2D9-B07EE79FB3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69375" y="3339412"/>
            <a:ext cx="914400" cy="2420424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555AD055-1F40-4ECD-B339-7183A0A6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Pilar solidario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mostrado</a:t>
            </a:r>
            <a:b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 insuficiente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Gráfico 40" descr="Mujer">
            <a:extLst>
              <a:ext uri="{FF2B5EF4-FFF2-40B4-BE49-F238E27FC236}">
                <a16:creationId xmlns:a16="http://schemas.microsoft.com/office/drawing/2014/main" xmlns="" id="{247E2E25-17FC-491D-8DB7-61CC28A7B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219409" y="3285389"/>
            <a:ext cx="914400" cy="2420424"/>
          </a:xfrm>
          <a:prstGeom prst="rect">
            <a:avLst/>
          </a:prstGeom>
        </p:spPr>
      </p:pic>
      <p:pic>
        <p:nvPicPr>
          <p:cNvPr id="42" name="Gráfico 41" descr="Mujer">
            <a:extLst>
              <a:ext uri="{FF2B5EF4-FFF2-40B4-BE49-F238E27FC236}">
                <a16:creationId xmlns:a16="http://schemas.microsoft.com/office/drawing/2014/main" xmlns="" id="{9FB11A43-454C-43BA-91BB-0EF4A3670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54857" y="3321484"/>
            <a:ext cx="914400" cy="2420424"/>
          </a:xfrm>
          <a:prstGeom prst="rect">
            <a:avLst/>
          </a:prstGeom>
        </p:spPr>
      </p:pic>
      <p:pic>
        <p:nvPicPr>
          <p:cNvPr id="43" name="Gráfico 42" descr="Mujer">
            <a:extLst>
              <a:ext uri="{FF2B5EF4-FFF2-40B4-BE49-F238E27FC236}">
                <a16:creationId xmlns:a16="http://schemas.microsoft.com/office/drawing/2014/main" xmlns="" id="{74DA5344-0FF9-415B-970F-DA7BB7D44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25063" y="3312520"/>
            <a:ext cx="914400" cy="2420424"/>
          </a:xfrm>
          <a:prstGeom prst="rect">
            <a:avLst/>
          </a:prstGeom>
        </p:spPr>
      </p:pic>
      <p:pic>
        <p:nvPicPr>
          <p:cNvPr id="44" name="Gráfico 43" descr="Mujer">
            <a:extLst>
              <a:ext uri="{FF2B5EF4-FFF2-40B4-BE49-F238E27FC236}">
                <a16:creationId xmlns:a16="http://schemas.microsoft.com/office/drawing/2014/main" xmlns="" id="{F95867F0-30A5-43A0-B2F4-190647D88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582026" y="3370791"/>
            <a:ext cx="914400" cy="2420424"/>
          </a:xfrm>
          <a:prstGeom prst="rect">
            <a:avLst/>
          </a:prstGeom>
        </p:spPr>
      </p:pic>
      <p:pic>
        <p:nvPicPr>
          <p:cNvPr id="45" name="Gráfico 44" descr="Mujer">
            <a:extLst>
              <a:ext uri="{FF2B5EF4-FFF2-40B4-BE49-F238E27FC236}">
                <a16:creationId xmlns:a16="http://schemas.microsoft.com/office/drawing/2014/main" xmlns="" id="{0B194293-379C-4291-85CE-AAB88FFB6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98610" y="3308039"/>
            <a:ext cx="914400" cy="2420424"/>
          </a:xfrm>
          <a:prstGeom prst="rect">
            <a:avLst/>
          </a:prstGeom>
        </p:spPr>
      </p:pic>
      <p:pic>
        <p:nvPicPr>
          <p:cNvPr id="46" name="Gráfico 45" descr="Mujer">
            <a:extLst>
              <a:ext uri="{FF2B5EF4-FFF2-40B4-BE49-F238E27FC236}">
                <a16:creationId xmlns:a16="http://schemas.microsoft.com/office/drawing/2014/main" xmlns="" id="{7B4CC7F7-A6B5-403F-9E9B-0655D026E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707101" y="3299075"/>
            <a:ext cx="914400" cy="2420424"/>
          </a:xfrm>
          <a:prstGeom prst="rect">
            <a:avLst/>
          </a:prstGeom>
        </p:spPr>
      </p:pic>
      <p:pic>
        <p:nvPicPr>
          <p:cNvPr id="47" name="Gráfico 46" descr="Mujer">
            <a:extLst>
              <a:ext uri="{FF2B5EF4-FFF2-40B4-BE49-F238E27FC236}">
                <a16:creationId xmlns:a16="http://schemas.microsoft.com/office/drawing/2014/main" xmlns="" id="{37B7F52D-6A6C-449D-A0D4-6881DE8AFB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358782" y="3365727"/>
            <a:ext cx="914400" cy="2420424"/>
          </a:xfrm>
          <a:prstGeom prst="rect">
            <a:avLst/>
          </a:prstGeom>
        </p:spPr>
      </p:pic>
      <p:pic>
        <p:nvPicPr>
          <p:cNvPr id="48" name="Marcador de contenido 9" descr="Hombre">
            <a:extLst>
              <a:ext uri="{FF2B5EF4-FFF2-40B4-BE49-F238E27FC236}">
                <a16:creationId xmlns:a16="http://schemas.microsoft.com/office/drawing/2014/main" xmlns="" id="{6F5608EC-9F3C-40D4-A802-20287075C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23480" y="3360980"/>
            <a:ext cx="914400" cy="2360203"/>
          </a:xfrm>
          <a:prstGeom prst="rect">
            <a:avLst/>
          </a:prstGeom>
        </p:spPr>
      </p:pic>
      <p:pic>
        <p:nvPicPr>
          <p:cNvPr id="49" name="Marcador de contenido 9" descr="Hombre">
            <a:extLst>
              <a:ext uri="{FF2B5EF4-FFF2-40B4-BE49-F238E27FC236}">
                <a16:creationId xmlns:a16="http://schemas.microsoft.com/office/drawing/2014/main" xmlns="" id="{E36EB22D-B646-4DF8-9A7C-F3E58771E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28912" y="3378910"/>
            <a:ext cx="914400" cy="2360203"/>
          </a:xfrm>
          <a:prstGeom prst="rect">
            <a:avLst/>
          </a:prstGeom>
        </p:spPr>
      </p:pic>
      <p:pic>
        <p:nvPicPr>
          <p:cNvPr id="50" name="Marcador de contenido 9" descr="Hombre">
            <a:extLst>
              <a:ext uri="{FF2B5EF4-FFF2-40B4-BE49-F238E27FC236}">
                <a16:creationId xmlns:a16="http://schemas.microsoft.com/office/drawing/2014/main" xmlns="" id="{87121FBB-37DE-42FD-9489-C7F2A4B79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76397" y="3383392"/>
            <a:ext cx="914400" cy="2360203"/>
          </a:xfrm>
          <a:prstGeom prst="rect">
            <a:avLst/>
          </a:prstGeom>
        </p:spPr>
      </p:pic>
      <p:pic>
        <p:nvPicPr>
          <p:cNvPr id="51" name="Marcador de contenido 9" descr="Hombre">
            <a:extLst>
              <a:ext uri="{FF2B5EF4-FFF2-40B4-BE49-F238E27FC236}">
                <a16:creationId xmlns:a16="http://schemas.microsoft.com/office/drawing/2014/main" xmlns="" id="{58F08FD6-8F18-43A2-A6AD-51D85CCC4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38077" y="3414770"/>
            <a:ext cx="914400" cy="2360203"/>
          </a:xfrm>
          <a:prstGeom prst="rect">
            <a:avLst/>
          </a:prstGeom>
        </p:spPr>
      </p:pic>
      <p:pic>
        <p:nvPicPr>
          <p:cNvPr id="52" name="Marcador de contenido 9" descr="Hombre">
            <a:extLst>
              <a:ext uri="{FF2B5EF4-FFF2-40B4-BE49-F238E27FC236}">
                <a16:creationId xmlns:a16="http://schemas.microsoft.com/office/drawing/2014/main" xmlns="" id="{D7423935-E1AF-4000-A0A1-0ACEE3017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19121" y="3401321"/>
            <a:ext cx="914400" cy="2360203"/>
          </a:xfrm>
          <a:prstGeom prst="rect">
            <a:avLst/>
          </a:prstGeom>
        </p:spPr>
      </p:pic>
      <p:pic>
        <p:nvPicPr>
          <p:cNvPr id="53" name="Marcador de contenido 9" descr="Hombre">
            <a:extLst>
              <a:ext uri="{FF2B5EF4-FFF2-40B4-BE49-F238E27FC236}">
                <a16:creationId xmlns:a16="http://schemas.microsoft.com/office/drawing/2014/main" xmlns="" id="{00C147DF-DBAB-4B01-898A-023EDB9F6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09208" y="3392357"/>
            <a:ext cx="914400" cy="2360203"/>
          </a:xfrm>
          <a:prstGeom prst="rect">
            <a:avLst/>
          </a:prstGeom>
        </p:spPr>
      </p:pic>
      <p:pic>
        <p:nvPicPr>
          <p:cNvPr id="54" name="Marcador de contenido 9" descr="Hombre">
            <a:extLst>
              <a:ext uri="{FF2B5EF4-FFF2-40B4-BE49-F238E27FC236}">
                <a16:creationId xmlns:a16="http://schemas.microsoft.com/office/drawing/2014/main" xmlns="" id="{B8096C5E-6D1B-4E9A-BB77-985644325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39624" y="3372934"/>
            <a:ext cx="914400" cy="2360203"/>
          </a:xfrm>
          <a:prstGeom prst="rect">
            <a:avLst/>
          </a:prstGeom>
        </p:spPr>
      </p:pic>
      <p:pic>
        <p:nvPicPr>
          <p:cNvPr id="55" name="Marcador de contenido 9" descr="Hombre">
            <a:extLst>
              <a:ext uri="{FF2B5EF4-FFF2-40B4-BE49-F238E27FC236}">
                <a16:creationId xmlns:a16="http://schemas.microsoft.com/office/drawing/2014/main" xmlns="" id="{4BC1EB8C-A896-4BAB-A9B3-874823923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62872" y="3414768"/>
            <a:ext cx="914400" cy="2360203"/>
          </a:xfrm>
          <a:prstGeom prst="rect">
            <a:avLst/>
          </a:prstGeom>
        </p:spPr>
      </p:pic>
      <p:sp>
        <p:nvSpPr>
          <p:cNvPr id="56" name="Flecha: a la derecha 55">
            <a:extLst>
              <a:ext uri="{FF2B5EF4-FFF2-40B4-BE49-F238E27FC236}">
                <a16:creationId xmlns:a16="http://schemas.microsoft.com/office/drawing/2014/main" xmlns="" id="{84D0E674-76C9-455E-946B-1ADE5DDEE200}"/>
              </a:ext>
            </a:extLst>
          </p:cNvPr>
          <p:cNvSpPr/>
          <p:nvPr/>
        </p:nvSpPr>
        <p:spPr>
          <a:xfrm rot="16200000">
            <a:off x="9410413" y="3473706"/>
            <a:ext cx="4803866" cy="11185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Nivel</a:t>
            </a:r>
            <a:r>
              <a:rPr lang="en-US" dirty="0"/>
              <a:t> de la </a:t>
            </a:r>
            <a:r>
              <a:rPr lang="en-US" dirty="0" err="1"/>
              <a:t>pensioens</a:t>
            </a:r>
            <a:r>
              <a:rPr lang="en-US" dirty="0"/>
              <a:t> </a:t>
            </a:r>
            <a:r>
              <a:rPr lang="en-US" dirty="0" err="1"/>
              <a:t>auotfinanciada</a:t>
            </a:r>
            <a:r>
              <a:rPr lang="en-US" dirty="0"/>
              <a:t>. </a:t>
            </a:r>
            <a:endParaRPr lang="es-CL" dirty="0"/>
          </a:p>
        </p:txBody>
      </p:sp>
      <p:pic>
        <p:nvPicPr>
          <p:cNvPr id="57" name="Gráfico 56" descr="Mujer">
            <a:extLst>
              <a:ext uri="{FF2B5EF4-FFF2-40B4-BE49-F238E27FC236}">
                <a16:creationId xmlns:a16="http://schemas.microsoft.com/office/drawing/2014/main" xmlns="" id="{BD5E34BF-4CCC-4EF2-BEE1-B363B8675A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736038" y="3307328"/>
            <a:ext cx="914400" cy="2420424"/>
          </a:xfrm>
          <a:prstGeom prst="rect">
            <a:avLst/>
          </a:prstGeom>
        </p:spPr>
      </p:pic>
      <p:pic>
        <p:nvPicPr>
          <p:cNvPr id="58" name="Marcador de contenido 9" descr="Hombre">
            <a:extLst>
              <a:ext uri="{FF2B5EF4-FFF2-40B4-BE49-F238E27FC236}">
                <a16:creationId xmlns:a16="http://schemas.microsoft.com/office/drawing/2014/main" xmlns="" id="{AD4D3047-9380-4EDA-BA3D-0BEEFFE49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800948" y="3335028"/>
            <a:ext cx="914400" cy="2420424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D455C834-312C-4B14-8AD9-1C0D31292AE4}"/>
              </a:ext>
            </a:extLst>
          </p:cNvPr>
          <p:cNvCxnSpPr>
            <a:stCxn id="51" idx="0"/>
          </p:cNvCxnSpPr>
          <p:nvPr/>
        </p:nvCxnSpPr>
        <p:spPr>
          <a:xfrm flipH="1" flipV="1">
            <a:off x="2576223" y="3360980"/>
            <a:ext cx="8519054" cy="53790"/>
          </a:xfrm>
          <a:prstGeom prst="line">
            <a:avLst/>
          </a:prstGeom>
          <a:ln w="476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xmlns="" id="{A0C80295-FD2D-48AC-A594-56DF51542FDF}"/>
              </a:ext>
            </a:extLst>
          </p:cNvPr>
          <p:cNvCxnSpPr/>
          <p:nvPr/>
        </p:nvCxnSpPr>
        <p:spPr>
          <a:xfrm flipH="1" flipV="1">
            <a:off x="2672959" y="4674261"/>
            <a:ext cx="8519054" cy="53790"/>
          </a:xfrm>
          <a:prstGeom prst="line">
            <a:avLst/>
          </a:prstGeom>
          <a:ln w="476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echa: pentágono 4">
            <a:extLst>
              <a:ext uri="{FF2B5EF4-FFF2-40B4-BE49-F238E27FC236}">
                <a16:creationId xmlns:a16="http://schemas.microsoft.com/office/drawing/2014/main" xmlns="" id="{34EEBDB9-217D-4EAA-BD66-977779A6501D}"/>
              </a:ext>
            </a:extLst>
          </p:cNvPr>
          <p:cNvSpPr/>
          <p:nvPr/>
        </p:nvSpPr>
        <p:spPr>
          <a:xfrm>
            <a:off x="0" y="3172570"/>
            <a:ext cx="2162755" cy="469127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Salario </a:t>
            </a:r>
            <a:r>
              <a:rPr lang="es-CL" dirty="0" err="1"/>
              <a:t>minimo</a:t>
            </a:r>
            <a:endParaRPr lang="es-CL" dirty="0"/>
          </a:p>
        </p:txBody>
      </p:sp>
      <p:sp>
        <p:nvSpPr>
          <p:cNvPr id="34" name="Flecha: pentágono 33">
            <a:extLst>
              <a:ext uri="{FF2B5EF4-FFF2-40B4-BE49-F238E27FC236}">
                <a16:creationId xmlns:a16="http://schemas.microsoft.com/office/drawing/2014/main" xmlns="" id="{1CB6E27D-D0B2-45E2-88F4-F8B6D537274E}"/>
              </a:ext>
            </a:extLst>
          </p:cNvPr>
          <p:cNvSpPr/>
          <p:nvPr/>
        </p:nvSpPr>
        <p:spPr>
          <a:xfrm>
            <a:off x="0" y="4493815"/>
            <a:ext cx="2179983" cy="469127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/>
              <a:t>Linea</a:t>
            </a:r>
            <a:r>
              <a:rPr lang="es-CL" dirty="0"/>
              <a:t> de la pobreza</a:t>
            </a:r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xmlns="" id="{932F9E08-F8B5-4AAE-8757-16C77226688A}"/>
              </a:ext>
            </a:extLst>
          </p:cNvPr>
          <p:cNvSpPr/>
          <p:nvPr/>
        </p:nvSpPr>
        <p:spPr>
          <a:xfrm>
            <a:off x="62401" y="1426702"/>
            <a:ext cx="9644700" cy="156203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CL" dirty="0"/>
              <a:t>En el ano 2015 una nueva comisión decidió ver la suficiencia de las pensiones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L" dirty="0"/>
              <a:t>79 % bajo del salario </a:t>
            </a:r>
            <a:r>
              <a:rPr lang="es-CL" dirty="0" err="1"/>
              <a:t>minimo</a:t>
            </a:r>
            <a:endParaRPr lang="es-CL" dirty="0"/>
          </a:p>
          <a:p>
            <a:pPr marL="800100" lvl="1" indent="-342900">
              <a:buFont typeface="+mj-lt"/>
              <a:buAutoNum type="arabicPeriod"/>
            </a:pPr>
            <a:r>
              <a:rPr lang="es-CL" dirty="0"/>
              <a:t>44 % bajo la línea de la pobreza 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7216387" y="4184379"/>
            <a:ext cx="977095" cy="745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PMG</a:t>
            </a:r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2932949" y="5345801"/>
            <a:ext cx="1152710" cy="3471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PASIS</a:t>
            </a:r>
            <a:endParaRPr lang="es-CL" dirty="0"/>
          </a:p>
        </p:txBody>
      </p:sp>
      <p:sp>
        <p:nvSpPr>
          <p:cNvPr id="8" name="Triángulo rectángulo 7">
            <a:extLst>
              <a:ext uri="{FF2B5EF4-FFF2-40B4-BE49-F238E27FC236}">
                <a16:creationId xmlns="" xmlns:a16="http://schemas.microsoft.com/office/drawing/2014/main" id="{0B13FA44-EA3F-4D9F-9F98-DEF587CEA59D}"/>
              </a:ext>
            </a:extLst>
          </p:cNvPr>
          <p:cNvSpPr/>
          <p:nvPr/>
        </p:nvSpPr>
        <p:spPr>
          <a:xfrm rot="16200000">
            <a:off x="6676826" y="1181100"/>
            <a:ext cx="3515556" cy="5521173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Sistema AFP </a:t>
            </a:r>
            <a:endParaRPr lang="es-CL" dirty="0"/>
          </a:p>
        </p:txBody>
      </p:sp>
      <p:sp>
        <p:nvSpPr>
          <p:cNvPr id="32" name="Triángulo rectángulo 31">
            <a:extLst>
              <a:ext uri="{FF2B5EF4-FFF2-40B4-BE49-F238E27FC236}">
                <a16:creationId xmlns="" xmlns:a16="http://schemas.microsoft.com/office/drawing/2014/main" id="{B43F9A2A-3296-45F8-A55B-D128A15BE9BC}"/>
              </a:ext>
            </a:extLst>
          </p:cNvPr>
          <p:cNvSpPr/>
          <p:nvPr/>
        </p:nvSpPr>
        <p:spPr>
          <a:xfrm rot="8757646" flipH="1" flipV="1">
            <a:off x="5244813" y="3802598"/>
            <a:ext cx="4294746" cy="78059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APS</a:t>
            </a:r>
            <a:endParaRPr lang="es-CL" dirty="0"/>
          </a:p>
        </p:txBody>
      </p:sp>
      <p:sp>
        <p:nvSpPr>
          <p:cNvPr id="67" name="Triángulo rectángulo 66">
            <a:extLst>
              <a:ext uri="{FF2B5EF4-FFF2-40B4-BE49-F238E27FC236}">
                <a16:creationId xmlns="" xmlns:a16="http://schemas.microsoft.com/office/drawing/2014/main" id="{C2E950AE-410B-479A-9F3B-9FBC2E18C6F3}"/>
              </a:ext>
            </a:extLst>
          </p:cNvPr>
          <p:cNvSpPr/>
          <p:nvPr/>
        </p:nvSpPr>
        <p:spPr>
          <a:xfrm rot="16200000">
            <a:off x="4432664" y="-1572867"/>
            <a:ext cx="5285289" cy="8284717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Sistema AFP </a:t>
            </a:r>
            <a:endParaRPr lang="es-CL" dirty="0"/>
          </a:p>
        </p:txBody>
      </p:sp>
      <p:sp>
        <p:nvSpPr>
          <p:cNvPr id="36" name="Trapecio 35">
            <a:extLst>
              <a:ext uri="{FF2B5EF4-FFF2-40B4-BE49-F238E27FC236}">
                <a16:creationId xmlns="" xmlns:a16="http://schemas.microsoft.com/office/drawing/2014/main" id="{76217227-889E-4525-ABB9-6393D869C94E}"/>
              </a:ext>
            </a:extLst>
          </p:cNvPr>
          <p:cNvSpPr/>
          <p:nvPr/>
        </p:nvSpPr>
        <p:spPr>
          <a:xfrm>
            <a:off x="3929712" y="3303033"/>
            <a:ext cx="8081414" cy="1335904"/>
          </a:xfrm>
          <a:prstGeom prst="trapezoid">
            <a:avLst>
              <a:gd name="adj" fmla="val 559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1" name="Rectángulo 30">
            <a:extLst>
              <a:ext uri="{FF2B5EF4-FFF2-40B4-BE49-F238E27FC236}">
                <a16:creationId xmlns="" xmlns:a16="http://schemas.microsoft.com/office/drawing/2014/main" id="{1E821124-5722-45E3-B465-EA04D706AC3F}"/>
              </a:ext>
            </a:extLst>
          </p:cNvPr>
          <p:cNvSpPr/>
          <p:nvPr/>
        </p:nvSpPr>
        <p:spPr>
          <a:xfrm>
            <a:off x="2986342" y="4983278"/>
            <a:ext cx="2798381" cy="6742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PBS</a:t>
            </a:r>
            <a:endParaRPr lang="es-CL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="" xmlns:a16="http://schemas.microsoft.com/office/drawing/2014/main" id="{55D068DA-D363-4978-AEC4-B9F5F8AA76D9}"/>
              </a:ext>
            </a:extLst>
          </p:cNvPr>
          <p:cNvSpPr/>
          <p:nvPr/>
        </p:nvSpPr>
        <p:spPr>
          <a:xfrm>
            <a:off x="5687226" y="5632164"/>
            <a:ext cx="5511619" cy="11185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Autofinanciado con 10 % trabajadores</a:t>
            </a:r>
            <a:endParaRPr lang="es-CL" dirty="0"/>
          </a:p>
        </p:txBody>
      </p:sp>
      <p:pic>
        <p:nvPicPr>
          <p:cNvPr id="13" name="Marcador de contenido 9" descr="Hombre">
            <a:extLst>
              <a:ext uri="{FF2B5EF4-FFF2-40B4-BE49-F238E27FC236}">
                <a16:creationId xmlns="" xmlns:a16="http://schemas.microsoft.com/office/drawing/2014/main" id="{0F60A7D2-99A7-45B6-9781-0989D0BEF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1799" y="3410285"/>
            <a:ext cx="914400" cy="2360203"/>
          </a:xfrm>
          <a:prstGeom prst="rect">
            <a:avLst/>
          </a:prstGeom>
        </p:spPr>
      </p:pic>
      <p:pic>
        <p:nvPicPr>
          <p:cNvPr id="20" name="Gráfico 19" descr="Mujer">
            <a:extLst>
              <a:ext uri="{FF2B5EF4-FFF2-40B4-BE49-F238E27FC236}">
                <a16:creationId xmlns="" xmlns:a16="http://schemas.microsoft.com/office/drawing/2014/main" id="{4D1A22BF-4F16-45EB-98CA-534C68F59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9385" y="3410285"/>
            <a:ext cx="914400" cy="2329869"/>
          </a:xfrm>
          <a:prstGeom prst="rect">
            <a:avLst/>
          </a:prstGeom>
        </p:spPr>
      </p:pic>
      <p:pic>
        <p:nvPicPr>
          <p:cNvPr id="26" name="Gráfico 25" descr="Mujer">
            <a:extLst>
              <a:ext uri="{FF2B5EF4-FFF2-40B4-BE49-F238E27FC236}">
                <a16:creationId xmlns="" xmlns:a16="http://schemas.microsoft.com/office/drawing/2014/main" id="{941CBCE0-479D-4B84-B2D9-B07EE79FB3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69375" y="3243993"/>
            <a:ext cx="914400" cy="2420424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555AD055-1F40-4ECD-B339-7183A0A6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1325563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Cronología y propuesta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Gráfico 40" descr="Mujer">
            <a:extLst>
              <a:ext uri="{FF2B5EF4-FFF2-40B4-BE49-F238E27FC236}">
                <a16:creationId xmlns="" xmlns:a16="http://schemas.microsoft.com/office/drawing/2014/main" id="{247E2E25-17FC-491D-8DB7-61CC28A7B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36973" y="3140387"/>
            <a:ext cx="914400" cy="2420424"/>
          </a:xfrm>
          <a:prstGeom prst="rect">
            <a:avLst/>
          </a:prstGeom>
        </p:spPr>
      </p:pic>
      <p:pic>
        <p:nvPicPr>
          <p:cNvPr id="42" name="Gráfico 41" descr="Mujer">
            <a:extLst>
              <a:ext uri="{FF2B5EF4-FFF2-40B4-BE49-F238E27FC236}">
                <a16:creationId xmlns="" xmlns:a16="http://schemas.microsoft.com/office/drawing/2014/main" id="{9FB11A43-454C-43BA-91BB-0EF4A3670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54857" y="3234021"/>
            <a:ext cx="914400" cy="2420424"/>
          </a:xfrm>
          <a:prstGeom prst="rect">
            <a:avLst/>
          </a:prstGeom>
        </p:spPr>
      </p:pic>
      <p:pic>
        <p:nvPicPr>
          <p:cNvPr id="43" name="Gráfico 42" descr="Mujer">
            <a:extLst>
              <a:ext uri="{FF2B5EF4-FFF2-40B4-BE49-F238E27FC236}">
                <a16:creationId xmlns="" xmlns:a16="http://schemas.microsoft.com/office/drawing/2014/main" id="{74DA5344-0FF9-415B-970F-DA7BB7D44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5063" y="3240955"/>
            <a:ext cx="914400" cy="2420424"/>
          </a:xfrm>
          <a:prstGeom prst="rect">
            <a:avLst/>
          </a:prstGeom>
        </p:spPr>
      </p:pic>
      <p:pic>
        <p:nvPicPr>
          <p:cNvPr id="44" name="Gráfico 43" descr="Mujer">
            <a:extLst>
              <a:ext uri="{FF2B5EF4-FFF2-40B4-BE49-F238E27FC236}">
                <a16:creationId xmlns="" xmlns:a16="http://schemas.microsoft.com/office/drawing/2014/main" id="{F95867F0-30A5-43A0-B2F4-190647D88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2026" y="3370791"/>
            <a:ext cx="914400" cy="2420424"/>
          </a:xfrm>
          <a:prstGeom prst="rect">
            <a:avLst/>
          </a:prstGeom>
        </p:spPr>
      </p:pic>
      <p:pic>
        <p:nvPicPr>
          <p:cNvPr id="45" name="Gráfico 44" descr="Mujer">
            <a:extLst>
              <a:ext uri="{FF2B5EF4-FFF2-40B4-BE49-F238E27FC236}">
                <a16:creationId xmlns="" xmlns:a16="http://schemas.microsoft.com/office/drawing/2014/main" id="{0B194293-379C-4291-85CE-AAB88FFB6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9604" y="3218665"/>
            <a:ext cx="914400" cy="2420424"/>
          </a:xfrm>
          <a:prstGeom prst="rect">
            <a:avLst/>
          </a:prstGeom>
        </p:spPr>
      </p:pic>
      <p:pic>
        <p:nvPicPr>
          <p:cNvPr id="46" name="Gráfico 45" descr="Mujer">
            <a:extLst>
              <a:ext uri="{FF2B5EF4-FFF2-40B4-BE49-F238E27FC236}">
                <a16:creationId xmlns="" xmlns:a16="http://schemas.microsoft.com/office/drawing/2014/main" id="{7B4CC7F7-A6B5-403F-9E9B-0655D026E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07101" y="3299075"/>
            <a:ext cx="914400" cy="2420424"/>
          </a:xfrm>
          <a:prstGeom prst="rect">
            <a:avLst/>
          </a:prstGeom>
        </p:spPr>
      </p:pic>
      <p:pic>
        <p:nvPicPr>
          <p:cNvPr id="47" name="Gráfico 46" descr="Mujer">
            <a:extLst>
              <a:ext uri="{FF2B5EF4-FFF2-40B4-BE49-F238E27FC236}">
                <a16:creationId xmlns="" xmlns:a16="http://schemas.microsoft.com/office/drawing/2014/main" id="{37B7F52D-6A6C-449D-A0D4-6881DE8AFB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9200" y="3239517"/>
            <a:ext cx="914400" cy="2420424"/>
          </a:xfrm>
          <a:prstGeom prst="rect">
            <a:avLst/>
          </a:prstGeom>
        </p:spPr>
      </p:pic>
      <p:pic>
        <p:nvPicPr>
          <p:cNvPr id="48" name="Marcador de contenido 9" descr="Hombre">
            <a:extLst>
              <a:ext uri="{FF2B5EF4-FFF2-40B4-BE49-F238E27FC236}">
                <a16:creationId xmlns="" xmlns:a16="http://schemas.microsoft.com/office/drawing/2014/main" id="{6F5608EC-9F3C-40D4-A802-20287075C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927" y="3277340"/>
            <a:ext cx="914400" cy="2360203"/>
          </a:xfrm>
          <a:prstGeom prst="rect">
            <a:avLst/>
          </a:prstGeom>
        </p:spPr>
      </p:pic>
      <p:pic>
        <p:nvPicPr>
          <p:cNvPr id="49" name="Marcador de contenido 9" descr="Hombre">
            <a:extLst>
              <a:ext uri="{FF2B5EF4-FFF2-40B4-BE49-F238E27FC236}">
                <a16:creationId xmlns="" xmlns:a16="http://schemas.microsoft.com/office/drawing/2014/main" id="{E36EB22D-B646-4DF8-9A7C-F3E58771E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8912" y="3378910"/>
            <a:ext cx="914400" cy="2360203"/>
          </a:xfrm>
          <a:prstGeom prst="rect">
            <a:avLst/>
          </a:prstGeom>
        </p:spPr>
      </p:pic>
      <p:pic>
        <p:nvPicPr>
          <p:cNvPr id="50" name="Marcador de contenido 9" descr="Hombre">
            <a:extLst>
              <a:ext uri="{FF2B5EF4-FFF2-40B4-BE49-F238E27FC236}">
                <a16:creationId xmlns="" xmlns:a16="http://schemas.microsoft.com/office/drawing/2014/main" id="{87121FBB-37DE-42FD-9489-C7F2A4B79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6397" y="3383392"/>
            <a:ext cx="914400" cy="2360203"/>
          </a:xfrm>
          <a:prstGeom prst="rect">
            <a:avLst/>
          </a:prstGeom>
        </p:spPr>
      </p:pic>
      <p:pic>
        <p:nvPicPr>
          <p:cNvPr id="51" name="Marcador de contenido 9" descr="Hombre">
            <a:extLst>
              <a:ext uri="{FF2B5EF4-FFF2-40B4-BE49-F238E27FC236}">
                <a16:creationId xmlns="" xmlns:a16="http://schemas.microsoft.com/office/drawing/2014/main" id="{58F08FD6-8F18-43A2-A6AD-51D85CCC4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8077" y="3414770"/>
            <a:ext cx="914400" cy="2360203"/>
          </a:xfrm>
          <a:prstGeom prst="rect">
            <a:avLst/>
          </a:prstGeom>
        </p:spPr>
      </p:pic>
      <p:pic>
        <p:nvPicPr>
          <p:cNvPr id="52" name="Marcador de contenido 9" descr="Hombre">
            <a:extLst>
              <a:ext uri="{FF2B5EF4-FFF2-40B4-BE49-F238E27FC236}">
                <a16:creationId xmlns="" xmlns:a16="http://schemas.microsoft.com/office/drawing/2014/main" id="{D7423935-E1AF-4000-A0A1-0ACEE3017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4237" y="3284662"/>
            <a:ext cx="914400" cy="2360203"/>
          </a:xfrm>
          <a:prstGeom prst="rect">
            <a:avLst/>
          </a:prstGeom>
        </p:spPr>
      </p:pic>
      <p:pic>
        <p:nvPicPr>
          <p:cNvPr id="53" name="Marcador de contenido 9" descr="Hombre">
            <a:extLst>
              <a:ext uri="{FF2B5EF4-FFF2-40B4-BE49-F238E27FC236}">
                <a16:creationId xmlns="" xmlns:a16="http://schemas.microsoft.com/office/drawing/2014/main" id="{00C147DF-DBAB-4B01-898A-023EDB9F6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43" y="3254507"/>
            <a:ext cx="915789" cy="2363788"/>
          </a:xfrm>
          <a:prstGeom prst="rect">
            <a:avLst/>
          </a:prstGeom>
        </p:spPr>
      </p:pic>
      <p:pic>
        <p:nvPicPr>
          <p:cNvPr id="54" name="Marcador de contenido 9" descr="Hombre">
            <a:extLst>
              <a:ext uri="{FF2B5EF4-FFF2-40B4-BE49-F238E27FC236}">
                <a16:creationId xmlns="" xmlns:a16="http://schemas.microsoft.com/office/drawing/2014/main" id="{B8096C5E-6D1B-4E9A-BB77-985644325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0823" y="3235847"/>
            <a:ext cx="993766" cy="2565059"/>
          </a:xfrm>
          <a:prstGeom prst="rect">
            <a:avLst/>
          </a:prstGeom>
        </p:spPr>
      </p:pic>
      <p:pic>
        <p:nvPicPr>
          <p:cNvPr id="55" name="Marcador de contenido 9" descr="Hombre">
            <a:extLst>
              <a:ext uri="{FF2B5EF4-FFF2-40B4-BE49-F238E27FC236}">
                <a16:creationId xmlns="" xmlns:a16="http://schemas.microsoft.com/office/drawing/2014/main" id="{4BC1EB8C-A896-4BAB-A9B3-874823923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1217" y="3338276"/>
            <a:ext cx="914400" cy="2360203"/>
          </a:xfrm>
          <a:prstGeom prst="rect">
            <a:avLst/>
          </a:prstGeom>
        </p:spPr>
      </p:pic>
      <p:sp>
        <p:nvSpPr>
          <p:cNvPr id="56" name="Flecha: a la derecha 55">
            <a:extLst>
              <a:ext uri="{FF2B5EF4-FFF2-40B4-BE49-F238E27FC236}">
                <a16:creationId xmlns="" xmlns:a16="http://schemas.microsoft.com/office/drawing/2014/main" id="{84D0E674-76C9-455E-946B-1ADE5DDEE200}"/>
              </a:ext>
            </a:extLst>
          </p:cNvPr>
          <p:cNvSpPr/>
          <p:nvPr/>
        </p:nvSpPr>
        <p:spPr>
          <a:xfrm rot="16200000">
            <a:off x="9308406" y="2661904"/>
            <a:ext cx="4803866" cy="13512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Nivel de la pensioens </a:t>
            </a:r>
            <a:r>
              <a:rPr lang="en-US" dirty="0" err="1"/>
              <a:t>auotfinanciada</a:t>
            </a:r>
            <a:r>
              <a:rPr lang="en-US" dirty="0"/>
              <a:t>. </a:t>
            </a:r>
            <a:endParaRPr lang="es-CL" dirty="0"/>
          </a:p>
        </p:txBody>
      </p:sp>
      <p:pic>
        <p:nvPicPr>
          <p:cNvPr id="57" name="Gráfico 56" descr="Mujer">
            <a:extLst>
              <a:ext uri="{FF2B5EF4-FFF2-40B4-BE49-F238E27FC236}">
                <a16:creationId xmlns="" xmlns:a16="http://schemas.microsoft.com/office/drawing/2014/main" id="{BD5E34BF-4CCC-4EF2-BEE1-B363B8675A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36038" y="3269419"/>
            <a:ext cx="914400" cy="2420424"/>
          </a:xfrm>
          <a:prstGeom prst="rect">
            <a:avLst/>
          </a:prstGeom>
        </p:spPr>
      </p:pic>
      <p:pic>
        <p:nvPicPr>
          <p:cNvPr id="58" name="Marcador de contenido 9" descr="Hombre">
            <a:extLst>
              <a:ext uri="{FF2B5EF4-FFF2-40B4-BE49-F238E27FC236}">
                <a16:creationId xmlns="" xmlns:a16="http://schemas.microsoft.com/office/drawing/2014/main" id="{AD4D3047-9380-4EDA-BA3D-0BEEFFE49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62020" y="3207492"/>
            <a:ext cx="914400" cy="2420424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="" xmlns:a16="http://schemas.microsoft.com/office/drawing/2014/main" id="{D455C834-312C-4B14-8AD9-1C0D31292AE4}"/>
              </a:ext>
            </a:extLst>
          </p:cNvPr>
          <p:cNvCxnSpPr>
            <a:cxnSpLocks/>
          </p:cNvCxnSpPr>
          <p:nvPr/>
        </p:nvCxnSpPr>
        <p:spPr>
          <a:xfrm flipH="1" flipV="1">
            <a:off x="2493181" y="3223981"/>
            <a:ext cx="8519054" cy="53790"/>
          </a:xfrm>
          <a:prstGeom prst="line">
            <a:avLst/>
          </a:prstGeom>
          <a:ln w="476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echa: pentágono 4">
            <a:extLst>
              <a:ext uri="{FF2B5EF4-FFF2-40B4-BE49-F238E27FC236}">
                <a16:creationId xmlns="" xmlns:a16="http://schemas.microsoft.com/office/drawing/2014/main" id="{34EEBDB9-217D-4EAA-BD66-977779A6501D}"/>
              </a:ext>
            </a:extLst>
          </p:cNvPr>
          <p:cNvSpPr/>
          <p:nvPr/>
        </p:nvSpPr>
        <p:spPr>
          <a:xfrm>
            <a:off x="0" y="3172570"/>
            <a:ext cx="2162755" cy="469127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Salario </a:t>
            </a:r>
            <a:r>
              <a:rPr lang="es-CL" dirty="0" err="1"/>
              <a:t>minimo</a:t>
            </a:r>
            <a:endParaRPr lang="es-CL" dirty="0"/>
          </a:p>
        </p:txBody>
      </p:sp>
      <p:sp>
        <p:nvSpPr>
          <p:cNvPr id="34" name="Flecha: pentágono 33">
            <a:extLst>
              <a:ext uri="{FF2B5EF4-FFF2-40B4-BE49-F238E27FC236}">
                <a16:creationId xmlns="" xmlns:a16="http://schemas.microsoft.com/office/drawing/2014/main" id="{1CB6E27D-D0B2-45E2-88F4-F8B6D537274E}"/>
              </a:ext>
            </a:extLst>
          </p:cNvPr>
          <p:cNvSpPr/>
          <p:nvPr/>
        </p:nvSpPr>
        <p:spPr>
          <a:xfrm>
            <a:off x="0" y="4493815"/>
            <a:ext cx="2179983" cy="469127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/>
              <a:t>Linea</a:t>
            </a:r>
            <a:r>
              <a:rPr lang="es-CL" dirty="0"/>
              <a:t> de la pobreza</a:t>
            </a:r>
          </a:p>
        </p:txBody>
      </p:sp>
      <p:sp>
        <p:nvSpPr>
          <p:cNvPr id="7" name="Flecha: pentágono 6">
            <a:extLst>
              <a:ext uri="{FF2B5EF4-FFF2-40B4-BE49-F238E27FC236}">
                <a16:creationId xmlns="" xmlns:a16="http://schemas.microsoft.com/office/drawing/2014/main" id="{932F9E08-F8B5-4AAE-8757-16C77226688A}"/>
              </a:ext>
            </a:extLst>
          </p:cNvPr>
          <p:cNvSpPr/>
          <p:nvPr/>
        </p:nvSpPr>
        <p:spPr>
          <a:xfrm>
            <a:off x="24473" y="1302437"/>
            <a:ext cx="10113996" cy="156203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CL" dirty="0" smtClean="0"/>
              <a:t>La propuesta sugiere   </a:t>
            </a:r>
            <a:endParaRPr lang="es-CL" dirty="0"/>
          </a:p>
          <a:p>
            <a:pPr marL="800100" lvl="1" indent="-342900">
              <a:buFont typeface="+mj-lt"/>
              <a:buAutoNum type="arabicPeriod"/>
            </a:pPr>
            <a:r>
              <a:rPr lang="es-CL" dirty="0" smtClean="0"/>
              <a:t>Aumentar </a:t>
            </a:r>
            <a:r>
              <a:rPr lang="es-CL" dirty="0"/>
              <a:t>el nivel y la cobertura de la PBS y elevar las pensiones totales  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L" dirty="0"/>
              <a:t>Utilizar parte </a:t>
            </a:r>
            <a:r>
              <a:rPr lang="es-CL" dirty="0" smtClean="0"/>
              <a:t>de las cotizaciones para un  </a:t>
            </a:r>
            <a:r>
              <a:rPr lang="es-CL" dirty="0"/>
              <a:t>financiamiento </a:t>
            </a:r>
            <a:r>
              <a:rPr lang="es-CL" dirty="0" smtClean="0"/>
              <a:t>tripartito y solidario 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L" dirty="0" smtClean="0"/>
              <a:t>Mantener capitalización para parte del ingreso (mayor $ 400 mil)   </a:t>
            </a:r>
            <a:endParaRPr lang="es-CL" dirty="0"/>
          </a:p>
        </p:txBody>
      </p:sp>
      <p:sp>
        <p:nvSpPr>
          <p:cNvPr id="64" name="Rectángulo 63">
            <a:extLst>
              <a:ext uri="{FF2B5EF4-FFF2-40B4-BE49-F238E27FC236}">
                <a16:creationId xmlns="" xmlns:a16="http://schemas.microsoft.com/office/drawing/2014/main" id="{9A28C864-931C-4C62-81E7-3165C5FAB183}"/>
              </a:ext>
            </a:extLst>
          </p:cNvPr>
          <p:cNvSpPr/>
          <p:nvPr/>
        </p:nvSpPr>
        <p:spPr>
          <a:xfrm>
            <a:off x="2950178" y="4655764"/>
            <a:ext cx="8441588" cy="10606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PBS</a:t>
            </a:r>
            <a:endParaRPr lang="es-CL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="" xmlns:a16="http://schemas.microsoft.com/office/drawing/2014/main" id="{A0C80295-FD2D-48AC-A594-56DF51542FDF}"/>
              </a:ext>
            </a:extLst>
          </p:cNvPr>
          <p:cNvCxnSpPr/>
          <p:nvPr/>
        </p:nvCxnSpPr>
        <p:spPr>
          <a:xfrm flipH="1" flipV="1">
            <a:off x="2679791" y="4639180"/>
            <a:ext cx="8519054" cy="53790"/>
          </a:xfrm>
          <a:prstGeom prst="line">
            <a:avLst/>
          </a:prstGeom>
          <a:ln w="476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n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86892" y="246575"/>
            <a:ext cx="1698249" cy="1218130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59978484"/>
              </p:ext>
            </p:extLst>
          </p:nvPr>
        </p:nvGraphicFramePr>
        <p:xfrm>
          <a:off x="69493" y="19877"/>
          <a:ext cx="12015648" cy="675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50715" y="4518376"/>
            <a:ext cx="1562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3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7" grpId="0" animBg="1"/>
      <p:bldP spid="36" grpId="0" animBg="1"/>
      <p:bldP spid="31" grpId="0" animBg="1"/>
      <p:bldP spid="5" grpId="0" animBg="1"/>
      <p:bldP spid="34" grpId="0" animBg="1"/>
      <p:bldP spid="64" grpId="0" animBg="1"/>
      <p:bldGraphic spid="2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13398"/>
            <a:ext cx="9144000" cy="2387600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reforma chilena de pensiones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Andras </a:t>
            </a:r>
            <a:r>
              <a:rPr lang="es-CL" dirty="0" err="1" smtClean="0"/>
              <a:t>Uthoff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12" y="3602038"/>
            <a:ext cx="2698376" cy="2698376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294965" y="107576"/>
            <a:ext cx="7530353" cy="6750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 smtClean="0"/>
              <a:t>GRACIAS</a:t>
            </a:r>
            <a:endParaRPr lang="es-CL" sz="6000" dirty="0"/>
          </a:p>
        </p:txBody>
      </p:sp>
    </p:spTree>
    <p:extLst>
      <p:ext uri="{BB962C8B-B14F-4D97-AF65-F5344CB8AC3E}">
        <p14:creationId xmlns:p14="http://schemas.microsoft.com/office/powerpoint/2010/main" val="62663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ANEXO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VALORES SALARIO MINIMO</a:t>
            </a:r>
          </a:p>
          <a:p>
            <a:r>
              <a:rPr lang="es-CL" dirty="0" smtClean="0"/>
              <a:t>VALORES LINEA DE LA POBREZA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echa: a la derecha 55">
            <a:extLst>
              <a:ext uri="{FF2B5EF4-FFF2-40B4-BE49-F238E27FC236}">
                <a16:creationId xmlns="" xmlns:a16="http://schemas.microsoft.com/office/drawing/2014/main" id="{84D0E674-76C9-455E-946B-1ADE5DDEE200}"/>
              </a:ext>
            </a:extLst>
          </p:cNvPr>
          <p:cNvSpPr/>
          <p:nvPr/>
        </p:nvSpPr>
        <p:spPr>
          <a:xfrm rot="16200000">
            <a:off x="5763150" y="2899588"/>
            <a:ext cx="6858001" cy="105882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 </a:t>
            </a:r>
            <a:r>
              <a:rPr lang="en-US" dirty="0" err="1" smtClean="0"/>
              <a:t>ahorro</a:t>
            </a:r>
            <a:r>
              <a:rPr lang="en-US" dirty="0" smtClean="0"/>
              <a:t> </a:t>
            </a:r>
            <a:r>
              <a:rPr lang="en-US" dirty="0" err="1" smtClean="0"/>
              <a:t>capitalizado</a:t>
            </a:r>
            <a:r>
              <a:rPr lang="en-US" dirty="0" smtClean="0"/>
              <a:t> le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comprar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renta</a:t>
            </a:r>
            <a:r>
              <a:rPr lang="en-US" dirty="0" smtClean="0"/>
              <a:t> </a:t>
            </a:r>
            <a:r>
              <a:rPr lang="en-US" dirty="0" err="1" smtClean="0"/>
              <a:t>vitalicia</a:t>
            </a:r>
            <a:r>
              <a:rPr lang="en-US" dirty="0" smtClean="0"/>
              <a:t>. </a:t>
            </a:r>
            <a:endParaRPr lang="es-CL" dirty="0"/>
          </a:p>
        </p:txBody>
      </p:sp>
      <p:sp>
        <p:nvSpPr>
          <p:cNvPr id="67" name="Triángulo rectángulo 66">
            <a:extLst>
              <a:ext uri="{FF2B5EF4-FFF2-40B4-BE49-F238E27FC236}">
                <a16:creationId xmlns="" xmlns:a16="http://schemas.microsoft.com/office/drawing/2014/main" id="{C2E950AE-410B-479A-9F3B-9FBC2E18C6F3}"/>
              </a:ext>
            </a:extLst>
          </p:cNvPr>
          <p:cNvSpPr/>
          <p:nvPr/>
        </p:nvSpPr>
        <p:spPr>
          <a:xfrm rot="16200000">
            <a:off x="2904384" y="310345"/>
            <a:ext cx="5757219" cy="5298022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Sistema AFP </a:t>
            </a:r>
            <a:endParaRPr lang="en-US" dirty="0" smtClean="0"/>
          </a:p>
          <a:p>
            <a:pPr algn="ctr"/>
            <a:r>
              <a:rPr lang="en-US" dirty="0" smtClean="0"/>
              <a:t>AHORRO + CAPITALIZACION</a:t>
            </a:r>
            <a:endParaRPr lang="es-CL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="" xmlns:a16="http://schemas.microsoft.com/office/drawing/2014/main" id="{55D068DA-D363-4978-AEC4-B9F5F8AA76D9}"/>
              </a:ext>
            </a:extLst>
          </p:cNvPr>
          <p:cNvSpPr/>
          <p:nvPr/>
        </p:nvSpPr>
        <p:spPr>
          <a:xfrm>
            <a:off x="2186492" y="5876165"/>
            <a:ext cx="6853227" cy="11185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Durante su edad activa </a:t>
            </a:r>
            <a:r>
              <a:rPr lang="es-CL" dirty="0" err="1" smtClean="0"/>
              <a:t>Ud</a:t>
            </a:r>
            <a:r>
              <a:rPr lang="es-CL" dirty="0" smtClean="0"/>
              <a:t> aumenta su ahorro individual</a:t>
            </a:r>
            <a:endParaRPr lang="es-CL" dirty="0"/>
          </a:p>
        </p:txBody>
      </p:sp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555AD055-1F40-4ECD-B339-7183A0A6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92" y="305563"/>
            <a:ext cx="10515600" cy="1325563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crea una lógica individual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" name="Marcador de contenido 9" descr="Hombre">
            <a:extLst>
              <a:ext uri="{FF2B5EF4-FFF2-40B4-BE49-F238E27FC236}">
                <a16:creationId xmlns="" xmlns:a16="http://schemas.microsoft.com/office/drawing/2014/main" id="{AD4D3047-9380-4EDA-BA3D-0BEEFFE49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15882" y="4278934"/>
            <a:ext cx="914400" cy="242042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22255" y="4182298"/>
            <a:ext cx="3443715" cy="15305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4220" y="2488431"/>
            <a:ext cx="1941750" cy="1693867"/>
          </a:xfrm>
          <a:prstGeom prst="rect">
            <a:avLst/>
          </a:prstGeom>
        </p:spPr>
      </p:pic>
      <p:sp>
        <p:nvSpPr>
          <p:cNvPr id="5" name="Pentágono 4"/>
          <p:cNvSpPr/>
          <p:nvPr/>
        </p:nvSpPr>
        <p:spPr>
          <a:xfrm>
            <a:off x="350729" y="2488431"/>
            <a:ext cx="4558155" cy="169386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UN CONTRATO ACTUARIALMENTE EQUIVALENTE </a:t>
            </a:r>
          </a:p>
          <a:p>
            <a:pPr algn="ctr"/>
            <a:endParaRPr lang="es-CL" dirty="0" smtClean="0"/>
          </a:p>
          <a:p>
            <a:pPr algn="ctr"/>
            <a:r>
              <a:rPr lang="es-CL" dirty="0" smtClean="0"/>
              <a:t>EN UNA CUENTA DE AHORRO INDIVIDUAL</a:t>
            </a:r>
          </a:p>
          <a:p>
            <a:pPr algn="ctr"/>
            <a:r>
              <a:rPr lang="es-CL" dirty="0" smtClean="0"/>
              <a:t>ACUMULA LAS CUOTAS </a:t>
            </a:r>
            <a:r>
              <a:rPr lang="es-CL" b="1" u="sng" dirty="0" smtClean="0"/>
              <a:t>CAPITALIZADAS</a:t>
            </a:r>
            <a:endParaRPr lang="es-CL" b="1" u="sng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4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7" grpId="0" animBg="1"/>
      <p:bldP spid="4" grpId="0" animBg="1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Acuerdo sobre salario </a:t>
            </a:r>
            <a:br>
              <a:rPr lang="es-CL" b="1" dirty="0" smtClean="0"/>
            </a:br>
            <a:r>
              <a:rPr lang="es-CL" b="1" dirty="0" smtClean="0"/>
              <a:t>mínimo en Chile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Proyecto </a:t>
            </a:r>
            <a:r>
              <a:rPr lang="es-ES" dirty="0"/>
              <a:t>en la materia, </a:t>
            </a:r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/>
              <a:t>cifra a entregar a los trabajadores para el 2018 y 2019 está confirmada.</a:t>
            </a:r>
          </a:p>
          <a:p>
            <a:r>
              <a:rPr lang="es-ES" dirty="0" smtClean="0"/>
              <a:t>La </a:t>
            </a:r>
            <a:r>
              <a:rPr lang="es-ES" dirty="0"/>
              <a:t>resolución implica que </a:t>
            </a:r>
            <a:r>
              <a:rPr lang="es-ES" b="1" dirty="0"/>
              <a:t>a contar de septiembre de 2018, el monto ascenderá hasta los $288 mil, para luego aumentarlo a $301 mil desde marzo de 2019.</a:t>
            </a:r>
            <a:endParaRPr lang="es-ES" dirty="0"/>
          </a:p>
          <a:p>
            <a:r>
              <a:rPr lang="es-ES" dirty="0"/>
              <a:t>Sobre el tiempo en que se mantendrá el dinero, se fijó en</a:t>
            </a:r>
            <a:r>
              <a:rPr lang="es-ES" b="1" dirty="0"/>
              <a:t> 24 meses a contar de marzo del 2019</a:t>
            </a:r>
            <a:r>
              <a:rPr lang="es-ES" dirty="0"/>
              <a:t>, menor a los 30 que planteaba La Moneda en primera instancia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Línea de pobreza en Chile</a:t>
            </a:r>
            <a:endParaRPr lang="es-CL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992" y="1825625"/>
            <a:ext cx="6554015" cy="43513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lo hicieron?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pPr lvl="1"/>
            <a:r>
              <a:rPr lang="es-CL" b="1" dirty="0" err="1" smtClean="0"/>
              <a:t>Cambiarion</a:t>
            </a:r>
            <a:r>
              <a:rPr lang="es-CL" b="1" dirty="0" smtClean="0"/>
              <a:t> la lógica del pilar contributivo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572019" y="1721381"/>
          <a:ext cx="10515600" cy="4122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359500448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388998245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3867761200"/>
                    </a:ext>
                  </a:extLst>
                </a:gridCol>
              </a:tblGrid>
              <a:tr h="687115">
                <a:tc>
                  <a:txBody>
                    <a:bodyPr/>
                    <a:lstStyle/>
                    <a:p>
                      <a:r>
                        <a:rPr lang="es-CL" dirty="0"/>
                        <a:t>Función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Extremo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Extremo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8723050"/>
                  </a:ext>
                </a:extLst>
              </a:tr>
              <a:tr h="687115">
                <a:tc>
                  <a:txBody>
                    <a:bodyPr/>
                    <a:lstStyle/>
                    <a:p>
                      <a:r>
                        <a:rPr lang="es-CL" dirty="0"/>
                        <a:t>Financiamiento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No Contributivo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Contributivo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5564511"/>
                  </a:ext>
                </a:extLst>
              </a:tr>
              <a:tr h="687115">
                <a:tc>
                  <a:txBody>
                    <a:bodyPr/>
                    <a:lstStyle/>
                    <a:p>
                      <a:r>
                        <a:rPr lang="es-CL" dirty="0"/>
                        <a:t>Gestión del financiamiento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Reparto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Capitalización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557164"/>
                  </a:ext>
                </a:extLst>
              </a:tr>
              <a:tr h="687115">
                <a:tc>
                  <a:txBody>
                    <a:bodyPr/>
                    <a:lstStyle/>
                    <a:p>
                      <a:r>
                        <a:rPr lang="es-CL" dirty="0"/>
                        <a:t>Regla</a:t>
                      </a:r>
                      <a:r>
                        <a:rPr lang="es-CL" baseline="0" dirty="0"/>
                        <a:t> de beneficios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Beneficios definido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Contribuciones definidas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1363428"/>
                  </a:ext>
                </a:extLst>
              </a:tr>
              <a:tr h="687115">
                <a:tc>
                  <a:txBody>
                    <a:bodyPr/>
                    <a:lstStyle/>
                    <a:p>
                      <a:r>
                        <a:rPr lang="es-CL" dirty="0"/>
                        <a:t>Administración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Publica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Privada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8549163"/>
                  </a:ext>
                </a:extLst>
              </a:tr>
              <a:tr h="687115">
                <a:tc>
                  <a:txBody>
                    <a:bodyPr/>
                    <a:lstStyle/>
                    <a:p>
                      <a:r>
                        <a:rPr lang="es-CL" dirty="0"/>
                        <a:t>Redistribución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Con </a:t>
                      </a:r>
                      <a:r>
                        <a:rPr lang="es-CL" dirty="0"/>
                        <a:t>subsidios cruzados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Sin </a:t>
                      </a:r>
                      <a:r>
                        <a:rPr lang="es-CL" dirty="0"/>
                        <a:t>subsidios cruzados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9922663"/>
                  </a:ext>
                </a:extLst>
              </a:tr>
            </a:tbl>
          </a:graphicData>
        </a:graphic>
      </p:graphicFrame>
      <p:sp>
        <p:nvSpPr>
          <p:cNvPr id="3" name="Elipse 2"/>
          <p:cNvSpPr/>
          <p:nvPr/>
        </p:nvSpPr>
        <p:spPr>
          <a:xfrm>
            <a:off x="4407403" y="2942705"/>
            <a:ext cx="3150524" cy="972589"/>
          </a:xfrm>
          <a:prstGeom prst="ellipse">
            <a:avLst/>
          </a:prstGeom>
          <a:noFill/>
          <a:ln w="603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lipse 4"/>
          <p:cNvSpPr/>
          <p:nvPr/>
        </p:nvSpPr>
        <p:spPr>
          <a:xfrm>
            <a:off x="7734241" y="2289958"/>
            <a:ext cx="3150524" cy="955125"/>
          </a:xfrm>
          <a:prstGeom prst="ellipse">
            <a:avLst/>
          </a:prstGeom>
          <a:noFill/>
          <a:ln w="603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/>
          <p:cNvSpPr/>
          <p:nvPr/>
        </p:nvSpPr>
        <p:spPr>
          <a:xfrm>
            <a:off x="4376904" y="4276353"/>
            <a:ext cx="3150524" cy="972589"/>
          </a:xfrm>
          <a:prstGeom prst="ellipse">
            <a:avLst/>
          </a:prstGeom>
          <a:noFill/>
          <a:ln w="603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/>
          <p:cNvSpPr/>
          <p:nvPr/>
        </p:nvSpPr>
        <p:spPr>
          <a:xfrm>
            <a:off x="4424830" y="3597390"/>
            <a:ext cx="3150524" cy="972589"/>
          </a:xfrm>
          <a:prstGeom prst="ellipse">
            <a:avLst/>
          </a:prstGeom>
          <a:noFill/>
          <a:ln w="603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/>
          <p:cNvSpPr/>
          <p:nvPr/>
        </p:nvSpPr>
        <p:spPr>
          <a:xfrm>
            <a:off x="6481293" y="5768035"/>
            <a:ext cx="2231567" cy="7232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Pilar contributivo a la </a:t>
            </a:r>
            <a:r>
              <a:rPr lang="es-CL" dirty="0" err="1"/>
              <a:t>Bismack</a:t>
            </a:r>
            <a:endParaRPr lang="es-CL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89C951D7-3C4E-4C90-851E-72FDC2D8B055}"/>
              </a:ext>
            </a:extLst>
          </p:cNvPr>
          <p:cNvSpPr/>
          <p:nvPr/>
        </p:nvSpPr>
        <p:spPr>
          <a:xfrm>
            <a:off x="7768265" y="2380798"/>
            <a:ext cx="3150524" cy="955125"/>
          </a:xfrm>
          <a:prstGeom prst="ellipse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EE67C17D-9628-4C55-8C90-2A1310FB1DE3}"/>
              </a:ext>
            </a:extLst>
          </p:cNvPr>
          <p:cNvSpPr/>
          <p:nvPr/>
        </p:nvSpPr>
        <p:spPr>
          <a:xfrm>
            <a:off x="7792442" y="2862104"/>
            <a:ext cx="3150524" cy="955125"/>
          </a:xfrm>
          <a:prstGeom prst="ellipse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F5BB9098-46B7-4A7E-9202-D5D2BDB853CC}"/>
              </a:ext>
            </a:extLst>
          </p:cNvPr>
          <p:cNvSpPr/>
          <p:nvPr/>
        </p:nvSpPr>
        <p:spPr>
          <a:xfrm>
            <a:off x="7927147" y="3521868"/>
            <a:ext cx="3150524" cy="955125"/>
          </a:xfrm>
          <a:prstGeom prst="ellipse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C8B04D2D-8C7E-43F5-9372-7265A0D853F9}"/>
              </a:ext>
            </a:extLst>
          </p:cNvPr>
          <p:cNvSpPr/>
          <p:nvPr/>
        </p:nvSpPr>
        <p:spPr>
          <a:xfrm>
            <a:off x="7809333" y="4223120"/>
            <a:ext cx="3150524" cy="955125"/>
          </a:xfrm>
          <a:prstGeom prst="ellipse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xmlns="" id="{373C4146-F54A-496B-BE0B-C84BC121416E}"/>
              </a:ext>
            </a:extLst>
          </p:cNvPr>
          <p:cNvCxnSpPr/>
          <p:nvPr/>
        </p:nvCxnSpPr>
        <p:spPr>
          <a:xfrm flipH="1">
            <a:off x="7597077" y="2974629"/>
            <a:ext cx="32650" cy="2481942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xmlns="" id="{171DB811-6D59-4714-91B5-30C96CD7F52C}"/>
              </a:ext>
            </a:extLst>
          </p:cNvPr>
          <p:cNvCxnSpPr/>
          <p:nvPr/>
        </p:nvCxnSpPr>
        <p:spPr>
          <a:xfrm flipH="1">
            <a:off x="11215381" y="2826723"/>
            <a:ext cx="32650" cy="2481942"/>
          </a:xfrm>
          <a:prstGeom prst="straightConnector1">
            <a:avLst/>
          </a:prstGeom>
          <a:ln w="1111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431F2478-87AA-4F49-A836-DB608BB850EC}"/>
              </a:ext>
            </a:extLst>
          </p:cNvPr>
          <p:cNvSpPr/>
          <p:nvPr/>
        </p:nvSpPr>
        <p:spPr>
          <a:xfrm>
            <a:off x="9909458" y="5789807"/>
            <a:ext cx="2231567" cy="72329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Pilar contributivo de </a:t>
            </a:r>
            <a:r>
              <a:rPr lang="es-CL" dirty="0" err="1"/>
              <a:t>capitalizacion</a:t>
            </a:r>
            <a:endParaRPr lang="es-CL" dirty="0"/>
          </a:p>
        </p:txBody>
      </p:sp>
      <p:sp>
        <p:nvSpPr>
          <p:cNvPr id="7" name="Rectángulo 6"/>
          <p:cNvSpPr/>
          <p:nvPr/>
        </p:nvSpPr>
        <p:spPr>
          <a:xfrm>
            <a:off x="6165194" y="25080"/>
            <a:ext cx="3502317" cy="4953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Previo a 1981</a:t>
            </a:r>
            <a:endParaRPr lang="es-CL" dirty="0"/>
          </a:p>
        </p:txBody>
      </p:sp>
      <p:sp>
        <p:nvSpPr>
          <p:cNvPr id="33" name="Rectángulo 32"/>
          <p:cNvSpPr/>
          <p:nvPr/>
        </p:nvSpPr>
        <p:spPr>
          <a:xfrm>
            <a:off x="6202619" y="608926"/>
            <a:ext cx="3585654" cy="4953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Reforma  1981</a:t>
            </a:r>
            <a:endParaRPr lang="es-CL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09451" y="83802"/>
            <a:ext cx="5672502" cy="1325563"/>
          </a:xfrm>
        </p:spPr>
        <p:txBody>
          <a:bodyPr>
            <a:normAutofit/>
          </a:bodyPr>
          <a:lstStyle/>
          <a:p>
            <a:r>
              <a:rPr lang="es-CL" sz="4000" b="1" dirty="0" smtClean="0"/>
              <a:t>¿Cómo LO HICIERON?</a:t>
            </a:r>
            <a:endParaRPr lang="es-CL" sz="4000" b="1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5392132" y="2942705"/>
            <a:ext cx="1282045" cy="874524"/>
          </a:xfrm>
          <a:prstGeom prst="line">
            <a:avLst/>
          </a:prstGeom>
          <a:ln w="825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>
            <a:off x="5344222" y="2862571"/>
            <a:ext cx="1276564" cy="1127036"/>
          </a:xfrm>
          <a:prstGeom prst="line">
            <a:avLst/>
          </a:prstGeom>
          <a:ln w="825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H="1">
            <a:off x="5486401" y="3552305"/>
            <a:ext cx="1130198" cy="1024348"/>
          </a:xfrm>
          <a:prstGeom prst="line">
            <a:avLst/>
          </a:prstGeom>
          <a:ln w="825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 flipH="1">
            <a:off x="5318096" y="4336322"/>
            <a:ext cx="1170468" cy="912620"/>
          </a:xfrm>
          <a:prstGeom prst="line">
            <a:avLst/>
          </a:prstGeom>
          <a:ln w="825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5466158" y="3552305"/>
            <a:ext cx="1282045" cy="874524"/>
          </a:xfrm>
          <a:prstGeom prst="line">
            <a:avLst/>
          </a:prstGeom>
          <a:ln w="825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5422609" y="4318659"/>
            <a:ext cx="1282045" cy="874524"/>
          </a:xfrm>
          <a:prstGeom prst="line">
            <a:avLst/>
          </a:prstGeom>
          <a:ln w="825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556782" y="881692"/>
            <a:ext cx="5577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GRAN CAMBIO</a:t>
            </a:r>
            <a:r>
              <a:rPr lang="es-CL" b="1" dirty="0"/>
              <a:t>: Crear un mercado</a:t>
            </a:r>
            <a:br>
              <a:rPr lang="es-CL" b="1" dirty="0"/>
            </a:br>
            <a:r>
              <a:rPr lang="es-CL" b="1" dirty="0"/>
              <a:t>modificando la formula de beneficios, la gestión  financiera y administración</a:t>
            </a:r>
            <a:endParaRPr lang="es-CL" dirty="0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4" grpId="0" animBg="1"/>
      <p:bldP spid="19" grpId="0" animBg="1"/>
      <p:bldP spid="21" grpId="0" animBg="1"/>
      <p:bldP spid="22" grpId="0" animBg="1"/>
      <p:bldP spid="23" grpId="0" animBg="1"/>
      <p:bldP spid="27" grpId="0" animBg="1"/>
      <p:bldP spid="7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pasa con los trabajadores?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b="1" dirty="0" smtClean="0"/>
              <a:t>Afiliados que son propietarios de sus cotizaciones</a:t>
            </a:r>
          </a:p>
          <a:p>
            <a:r>
              <a:rPr lang="es-CL" b="1" dirty="0" smtClean="0"/>
              <a:t>Pagan </a:t>
            </a:r>
            <a:r>
              <a:rPr lang="es-CL" b="1" dirty="0"/>
              <a:t>comisiones por servicios financieros de industria </a:t>
            </a:r>
            <a:r>
              <a:rPr lang="es-CL" b="1" dirty="0" err="1"/>
              <a:t>afp</a:t>
            </a:r>
            <a:endParaRPr lang="es-CL" b="1" dirty="0"/>
          </a:p>
          <a:p>
            <a:r>
              <a:rPr lang="es-CL" b="1" dirty="0" smtClean="0"/>
              <a:t>Responsables de tres riesgos</a:t>
            </a:r>
          </a:p>
          <a:p>
            <a:pPr lvl="1"/>
            <a:r>
              <a:rPr lang="es-CL" b="1" dirty="0" smtClean="0"/>
              <a:t>Desempleo, subempleo, pobreza</a:t>
            </a:r>
          </a:p>
          <a:p>
            <a:pPr lvl="1"/>
            <a:r>
              <a:rPr lang="es-CL" b="1" dirty="0" smtClean="0"/>
              <a:t>Fluctuaciones financieras</a:t>
            </a:r>
          </a:p>
          <a:p>
            <a:pPr lvl="1"/>
            <a:r>
              <a:rPr lang="es-CL" b="1" dirty="0" smtClean="0"/>
              <a:t>Cambios demográficos : esperanza de vida</a:t>
            </a:r>
          </a:p>
          <a:p>
            <a:r>
              <a:rPr lang="es-CL" b="1" dirty="0" smtClean="0"/>
              <a:t>Obligado a entregar su ahorro a industria </a:t>
            </a:r>
            <a:r>
              <a:rPr lang="es-CL" b="1" dirty="0" err="1" smtClean="0"/>
              <a:t>afp</a:t>
            </a:r>
            <a:r>
              <a:rPr lang="es-CL" b="1" dirty="0" smtClean="0"/>
              <a:t> o seguros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a la derecha 3">
            <a:extLst>
              <a:ext uri="{FF2B5EF4-FFF2-40B4-BE49-F238E27FC236}">
                <a16:creationId xmlns:a16="http://schemas.microsoft.com/office/drawing/2014/main" xmlns="" id="{55D068DA-D363-4978-AEC4-B9F5F8AA76D9}"/>
              </a:ext>
            </a:extLst>
          </p:cNvPr>
          <p:cNvSpPr/>
          <p:nvPr/>
        </p:nvSpPr>
        <p:spPr>
          <a:xfrm>
            <a:off x="5719312" y="5632164"/>
            <a:ext cx="5511619" cy="11185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Ahorro</a:t>
            </a:r>
            <a:r>
              <a:rPr lang="en-US" dirty="0"/>
              <a:t> </a:t>
            </a:r>
            <a:r>
              <a:rPr lang="en-US" dirty="0" err="1"/>
              <a:t>capitalizado</a:t>
            </a:r>
            <a:r>
              <a:rPr lang="en-US" dirty="0"/>
              <a:t> con 10 % </a:t>
            </a:r>
            <a:r>
              <a:rPr lang="en-US" dirty="0" err="1"/>
              <a:t>durante</a:t>
            </a:r>
            <a:r>
              <a:rPr lang="en-US" dirty="0"/>
              <a:t> la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laboral</a:t>
            </a:r>
            <a:r>
              <a:rPr lang="en-US" dirty="0"/>
              <a:t> </a:t>
            </a:r>
            <a:endParaRPr lang="es-CL" dirty="0"/>
          </a:p>
        </p:txBody>
      </p:sp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xmlns="" id="{0B13FA44-EA3F-4D9F-9F98-DEF587CEA59D}"/>
              </a:ext>
            </a:extLst>
          </p:cNvPr>
          <p:cNvSpPr/>
          <p:nvPr/>
        </p:nvSpPr>
        <p:spPr>
          <a:xfrm rot="16200000">
            <a:off x="6769869" y="1181100"/>
            <a:ext cx="3515556" cy="5521173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Sistema AFP </a:t>
            </a:r>
            <a:endParaRPr lang="es-CL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555AD055-1F40-4ECD-B339-7183A0A6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sistema de AFP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xmlns="" id="{8E75A12A-9ED9-47A1-A8A6-70C8C5998F18}"/>
              </a:ext>
            </a:extLst>
          </p:cNvPr>
          <p:cNvSpPr/>
          <p:nvPr/>
        </p:nvSpPr>
        <p:spPr>
          <a:xfrm>
            <a:off x="172719" y="1484408"/>
            <a:ext cx="9306561" cy="22669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CL" dirty="0"/>
              <a:t>Desde 1981 se </a:t>
            </a:r>
            <a:r>
              <a:rPr lang="es-CL" dirty="0" smtClean="0"/>
              <a:t> deposita </a:t>
            </a:r>
            <a:r>
              <a:rPr lang="es-CL" dirty="0"/>
              <a:t>10 % </a:t>
            </a:r>
            <a:r>
              <a:rPr lang="es-CL" dirty="0" smtClean="0"/>
              <a:t>del </a:t>
            </a:r>
            <a:r>
              <a:rPr lang="es-CL" dirty="0"/>
              <a:t>ingreso imponible a un sistema de AFP.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Ese aporte es una cuota de ahorro individual  y el sistema lo invierte para que crezca. 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El total final </a:t>
            </a:r>
            <a:r>
              <a:rPr lang="es-CL" dirty="0" smtClean="0"/>
              <a:t>esta en un corralito 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L" dirty="0" smtClean="0"/>
              <a:t>solo para </a:t>
            </a:r>
            <a:r>
              <a:rPr lang="es-CL" dirty="0"/>
              <a:t>adquirir una pensión.   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L" dirty="0" smtClean="0"/>
              <a:t>mediante la capitalización de la cotización</a:t>
            </a:r>
            <a:endParaRPr lang="es-CL" dirty="0"/>
          </a:p>
          <a:p>
            <a:pPr marL="800100" lvl="1" indent="-342900">
              <a:buFont typeface="+mj-lt"/>
              <a:buAutoNum type="arabicPeriod"/>
            </a:pPr>
            <a:r>
              <a:rPr lang="es-CL" dirty="0" smtClean="0"/>
              <a:t>selección entre empresas </a:t>
            </a:r>
            <a:r>
              <a:rPr lang="es-CL" dirty="0"/>
              <a:t>que </a:t>
            </a:r>
            <a:r>
              <a:rPr lang="es-CL" dirty="0" smtClean="0"/>
              <a:t> </a:t>
            </a:r>
            <a:r>
              <a:rPr lang="es-CL" dirty="0"/>
              <a:t>administran los ahorros y </a:t>
            </a:r>
            <a:r>
              <a:rPr lang="es-CL" dirty="0" smtClean="0"/>
              <a:t>cinco </a:t>
            </a:r>
            <a:r>
              <a:rPr lang="es-CL" dirty="0"/>
              <a:t>Fondos </a:t>
            </a:r>
            <a:r>
              <a:rPr lang="es-CL" dirty="0" smtClean="0"/>
              <a:t>.</a:t>
            </a:r>
            <a:endParaRPr lang="es-CL" dirty="0"/>
          </a:p>
          <a:p>
            <a:pPr marL="800100" lvl="1" indent="-342900">
              <a:buFont typeface="+mj-lt"/>
              <a:buAutoNum type="arabicPeriod"/>
            </a:pPr>
            <a:r>
              <a:rPr lang="es-CL" dirty="0" smtClean="0"/>
              <a:t>se pagan  comisiones  </a:t>
            </a:r>
            <a:endParaRPr lang="es-CL" dirty="0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xmlns="" id="{BEA133EB-3E80-439A-9CF1-8A1CD9C60B8F}"/>
              </a:ext>
            </a:extLst>
          </p:cNvPr>
          <p:cNvSpPr/>
          <p:nvPr/>
        </p:nvSpPr>
        <p:spPr>
          <a:xfrm rot="16200000">
            <a:off x="9315934" y="3230230"/>
            <a:ext cx="4803866" cy="11185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Nivel</a:t>
            </a:r>
            <a:r>
              <a:rPr lang="en-US" dirty="0"/>
              <a:t> de la </a:t>
            </a:r>
            <a:r>
              <a:rPr lang="en-US" dirty="0" err="1"/>
              <a:t>pensioens</a:t>
            </a:r>
            <a:r>
              <a:rPr lang="en-US" dirty="0"/>
              <a:t> </a:t>
            </a:r>
            <a:r>
              <a:rPr lang="en-US" dirty="0" err="1"/>
              <a:t>auotfinanciada</a:t>
            </a:r>
            <a:r>
              <a:rPr lang="en-US" dirty="0"/>
              <a:t>. </a:t>
            </a:r>
            <a:endParaRPr lang="es-CL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8172408-9474-4A43-A295-BFD15AABB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14018793">
            <a:off x="4862348" y="4163379"/>
            <a:ext cx="1501350" cy="140863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3263E906-0562-413D-A5C4-F2C60B24AEE6}"/>
              </a:ext>
            </a:extLst>
          </p:cNvPr>
          <p:cNvSpPr txBox="1"/>
          <p:nvPr/>
        </p:nvSpPr>
        <p:spPr>
          <a:xfrm>
            <a:off x="4338536" y="5029202"/>
            <a:ext cx="7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10 %</a:t>
            </a:r>
          </a:p>
        </p:txBody>
      </p:sp>
      <p:pic>
        <p:nvPicPr>
          <p:cNvPr id="35" name="Marcador de contenido 9" descr="Hombre">
            <a:extLst>
              <a:ext uri="{FF2B5EF4-FFF2-40B4-BE49-F238E27FC236}">
                <a16:creationId xmlns:a16="http://schemas.microsoft.com/office/drawing/2014/main" xmlns="" id="{60B381EE-394B-4AA7-A083-62D51163E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76113" y="3941686"/>
            <a:ext cx="914400" cy="2420424"/>
          </a:xfrm>
          <a:prstGeom prst="rect">
            <a:avLst/>
          </a:prstGeom>
        </p:spPr>
      </p:pic>
      <p:pic>
        <p:nvPicPr>
          <p:cNvPr id="36" name="Gráfico 35" descr="Mujer">
            <a:extLst>
              <a:ext uri="{FF2B5EF4-FFF2-40B4-BE49-F238E27FC236}">
                <a16:creationId xmlns:a16="http://schemas.microsoft.com/office/drawing/2014/main" xmlns="" id="{419FCD38-BC38-4628-94DE-AA9204B25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957120" y="4188322"/>
            <a:ext cx="914400" cy="242042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6425" y="-77203"/>
            <a:ext cx="2695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1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2683</Words>
  <Application>Microsoft Office PowerPoint</Application>
  <PresentationFormat>Panorámica</PresentationFormat>
  <Paragraphs>540</Paragraphs>
  <Slides>51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Times New Roman</vt:lpstr>
      <vt:lpstr>Wingdings</vt:lpstr>
      <vt:lpstr>Tema de Office</vt:lpstr>
      <vt:lpstr>Imagen de mapa de bits</vt:lpstr>
      <vt:lpstr>La reforma chilena de pensiones</vt:lpstr>
      <vt:lpstr>Contenido</vt:lpstr>
      <vt:lpstr>El gran cambio en dictadura</vt:lpstr>
      <vt:lpstr>¿CAMBIO EN DICTADURA?</vt:lpstr>
      <vt:lpstr>Se crea una lógica individual</vt:lpstr>
      <vt:lpstr>¿Cómo lo hicieron?</vt:lpstr>
      <vt:lpstr>¿Cómo LO HICIERON?</vt:lpstr>
      <vt:lpstr>¿Qué pasa con los trabajadores?</vt:lpstr>
      <vt:lpstr>El sistema de AFP</vt:lpstr>
      <vt:lpstr>Trabajadores aportan US$ $ 7032  millones al ano (2017)</vt:lpstr>
      <vt:lpstr>Riesgos asumidos en forma individual</vt:lpstr>
      <vt:lpstr>Invalidez y sobrevivencia</vt:lpstr>
      <vt:lpstr>SOLO PARA RENTA VITALICIA</vt:lpstr>
      <vt:lpstr>UNA NUEVA INDUSTRIA</vt:lpstr>
      <vt:lpstr>”Libertad” de elección del trabajador</vt:lpstr>
      <vt:lpstr>Comisiones</vt:lpstr>
      <vt:lpstr>Trabajadores pagan casi  US $ 1000 millones en comisiones</vt:lpstr>
      <vt:lpstr>¿Qué pasa con el Estado?</vt:lpstr>
      <vt:lpstr>Costo de transición: Responsabilidad del Estado </vt:lpstr>
      <vt:lpstr>El Estado subsidia al sistema en  US $ 9300 millones   </vt:lpstr>
      <vt:lpstr>Responsabilidad regulatoria y  supervisión  del Estado</vt:lpstr>
      <vt:lpstr>Contexto</vt:lpstr>
      <vt:lpstr>RIESGOS ASUMIDOS POR TRABAJADOR</vt:lpstr>
      <vt:lpstr>Envejecimiento en CHILE</vt:lpstr>
      <vt:lpstr>Su causas la baja formalidad   (% población activa por ingresos 2017)</vt:lpstr>
      <vt:lpstr>Presentación de PowerPoint</vt:lpstr>
      <vt:lpstr>Resultados</vt:lpstr>
      <vt:lpstr>Profundidad financiera  Fondo de pensiones de trabajadores  (% PIB)</vt:lpstr>
      <vt:lpstr>Fondo de pensiones por  sector institucional</vt:lpstr>
      <vt:lpstr>Fondo de pensiones  según instrumentos</vt:lpstr>
      <vt:lpstr>Afiliación y cotizantes</vt:lpstr>
      <vt:lpstr>Afiliación y cotizantes</vt:lpstr>
      <vt:lpstr>Adultos mayores pensionados  antes 2008</vt:lpstr>
      <vt:lpstr>REFORMA DE 2008</vt:lpstr>
      <vt:lpstr>Adultos mayores pensionados</vt:lpstr>
      <vt:lpstr>Pensiones de vejez segun sexo</vt:lpstr>
      <vt:lpstr>Pensiones de vejez mujeres</vt:lpstr>
      <vt:lpstr>Pensiones de vejez hombres</vt:lpstr>
      <vt:lpstr>Situación real mujeres</vt:lpstr>
      <vt:lpstr>Situación real hombres</vt:lpstr>
      <vt:lpstr>Situación en retiro programado</vt:lpstr>
      <vt:lpstr>Situación en retiro temporal</vt:lpstr>
      <vt:lpstr>Situación en renta vitalicia</vt:lpstr>
      <vt:lpstr>SITUACION ACTUAL</vt:lpstr>
      <vt:lpstr>Sus resultados han generado  un conflicto de economía politica</vt:lpstr>
      <vt:lpstr>El Pilar solidario ha mostrado  ser insuficiente</vt:lpstr>
      <vt:lpstr>Cronología y propuesta</vt:lpstr>
      <vt:lpstr>La reforma chilena de pensiones</vt:lpstr>
      <vt:lpstr>ANEXO</vt:lpstr>
      <vt:lpstr>Acuerdo sobre salario  mínimo en Chile</vt:lpstr>
      <vt:lpstr>Línea de pobreza en Chile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reforma chilena de pensiones</dc:title>
  <dc:creator>Andras</dc:creator>
  <cp:lastModifiedBy>Andras</cp:lastModifiedBy>
  <cp:revision>102</cp:revision>
  <dcterms:created xsi:type="dcterms:W3CDTF">2018-11-25T21:40:23Z</dcterms:created>
  <dcterms:modified xsi:type="dcterms:W3CDTF">2018-12-04T14:07:44Z</dcterms:modified>
</cp:coreProperties>
</file>