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6" r:id="rId2"/>
    <p:sldId id="429" r:id="rId3"/>
    <p:sldId id="478" r:id="rId4"/>
    <p:sldId id="479" r:id="rId5"/>
    <p:sldId id="480" r:id="rId6"/>
    <p:sldId id="482" r:id="rId7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6">
          <p15:clr>
            <a:srgbClr val="A4A3A4"/>
          </p15:clr>
        </p15:guide>
        <p15:guide id="2" pos="209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2754" autoAdjust="0"/>
  </p:normalViewPr>
  <p:slideViewPr>
    <p:cSldViewPr showGuides="1">
      <p:cViewPr varScale="1">
        <p:scale>
          <a:sx n="68" d="100"/>
          <a:sy n="68" d="100"/>
        </p:scale>
        <p:origin x="-123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6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3076"/>
        <p:guide pos="209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3F23F1-786D-4962-8B7D-8E24989A0ECD}" type="datetimeFigureOut">
              <a:rPr lang="es-ES"/>
              <a:pPr>
                <a:defRPr/>
              </a:pPr>
              <a:t>07/03/2017</a:t>
            </a:fld>
            <a:endParaRPr lang="es-E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2CEBF3-B9A8-42A9-B4B6-83FA53CE018F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xmlns="" val="29983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14875"/>
            <a:ext cx="5435600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xmlns="" val="772921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52863" y="9429750"/>
            <a:ext cx="2944812" cy="496888"/>
          </a:xfrm>
          <a:prstGeom prst="rect">
            <a:avLst/>
          </a:prstGeom>
        </p:spPr>
        <p:txBody>
          <a:bodyPr/>
          <a:lstStyle/>
          <a:p>
            <a:fld id="{03CBF92D-9BE0-4BA6-878D-8D7D4B688EB2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47101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60937" cy="3721100"/>
          </a:xfrm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8813"/>
          </a:xfrm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871471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52863" y="9429750"/>
            <a:ext cx="2944812" cy="496888"/>
          </a:xfrm>
          <a:prstGeom prst="rect">
            <a:avLst/>
          </a:prstGeom>
        </p:spPr>
        <p:txBody>
          <a:bodyPr/>
          <a:lstStyle/>
          <a:p>
            <a:fld id="{03CBF92D-9BE0-4BA6-878D-8D7D4B688EB2}" type="slidenum">
              <a:rPr lang="pt-BR" altLang="pt-BR"/>
              <a:pPr/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79631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3898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7718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803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8592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768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416569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0006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9079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3208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348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33657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73967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1"/>
          <a:stretch>
            <a:fillRect/>
          </a:stretch>
        </p:blipFill>
        <p:spPr bwMode="auto">
          <a:xfrm>
            <a:off x="7648575" y="276225"/>
            <a:ext cx="13684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t="84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767763" y="6543675"/>
            <a:ext cx="2413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buSzPct val="100000"/>
              <a:defRPr/>
            </a:pPr>
            <a:fld id="{F00E83AB-3ECB-41A8-AD62-6FA04EEDDE9D}" type="slidenum">
              <a:rPr lang="pt-BR" altLang="pt-BR" sz="1200" smtClean="0">
                <a:solidFill>
                  <a:srgbClr val="000000"/>
                </a:solidFill>
              </a:rPr>
              <a:pPr algn="ctr">
                <a:buSzPct val="100000"/>
                <a:defRPr/>
              </a:pPr>
              <a:t>‹nº›</a:t>
            </a:fld>
            <a:endParaRPr lang="pt-BR" altLang="pt-BR" sz="1200" smtClean="0">
              <a:solidFill>
                <a:srgbClr val="000000"/>
              </a:solidFill>
            </a:endParaRP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9499"/>
          <a:stretch>
            <a:fillRect/>
          </a:stretch>
        </p:blipFill>
        <p:spPr bwMode="auto">
          <a:xfrm>
            <a:off x="0" y="6813550"/>
            <a:ext cx="9140825" cy="6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t="8949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0" y="0"/>
            <a:ext cx="9142413" cy="862013"/>
            <a:chOff x="0" y="0"/>
            <a:chExt cx="5759" cy="543"/>
          </a:xfrm>
        </p:grpSpPr>
        <p:pic>
          <p:nvPicPr>
            <p:cNvPr id="1030" name="Picture 5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"/>
              <a:ext cx="5759" cy="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031" name="Picture 6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2224" r="15727"/>
            <a:stretch>
              <a:fillRect/>
            </a:stretch>
          </p:blipFill>
          <p:spPr bwMode="auto">
            <a:xfrm>
              <a:off x="4490" y="0"/>
              <a:ext cx="1269" cy="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 l="62224" r="15727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Planilha_do_Microsoft_Office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4645" y="2219325"/>
            <a:ext cx="8616143" cy="4268788"/>
          </a:xfrm>
          <a:prstGeom prst="rect">
            <a:avLst/>
          </a:prstGeom>
        </p:spPr>
      </p:pic>
      <p:sp>
        <p:nvSpPr>
          <p:cNvPr id="2124802" name="Rectangle 4"/>
          <p:cNvSpPr>
            <a:spLocks noChangeArrowheads="1"/>
          </p:cNvSpPr>
          <p:nvPr/>
        </p:nvSpPr>
        <p:spPr bwMode="auto">
          <a:xfrm>
            <a:off x="1008426" y="2349764"/>
            <a:ext cx="784516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altLang="pt-BR" sz="1200" i="1" dirty="0">
                <a:solidFill>
                  <a:srgbClr val="000000"/>
                </a:solidFill>
                <a:latin typeface="Arial" charset="0"/>
              </a:rPr>
              <a:t>Impactos das transferências previdenciárias sobre o Nível  de Pobreza </a:t>
            </a:r>
            <a:r>
              <a:rPr lang="pt-BR" altLang="pt-BR" sz="1200" i="1" dirty="0">
                <a:latin typeface="Arial" charset="0"/>
              </a:rPr>
              <a:t>no Brasil - 2014</a:t>
            </a:r>
          </a:p>
        </p:txBody>
      </p:sp>
      <p:sp>
        <p:nvSpPr>
          <p:cNvPr id="2124803" name="Text Box 5"/>
          <p:cNvSpPr txBox="1">
            <a:spLocks noChangeArrowheads="1"/>
          </p:cNvSpPr>
          <p:nvPr/>
        </p:nvSpPr>
        <p:spPr bwMode="auto">
          <a:xfrm>
            <a:off x="0" y="6276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800" i="1" dirty="0">
                <a:latin typeface="Arial" charset="0"/>
              </a:rPr>
              <a:t>Fonte: PNAD/IBGE – </a:t>
            </a:r>
            <a:r>
              <a:rPr lang="pt-BR" altLang="pt-BR" sz="800" i="1" dirty="0" smtClean="0">
                <a:latin typeface="Arial" charset="0"/>
              </a:rPr>
              <a:t>2014.</a:t>
            </a:r>
            <a:endParaRPr lang="pt-BR" altLang="pt-BR" sz="800" i="1" dirty="0">
              <a:latin typeface="Arial" charset="0"/>
            </a:endParaRPr>
          </a:p>
          <a:p>
            <a:r>
              <a:rPr lang="pt-BR" altLang="pt-BR" sz="800" i="1" dirty="0">
                <a:latin typeface="Arial" charset="0"/>
              </a:rPr>
              <a:t>Elaboração: </a:t>
            </a:r>
            <a:r>
              <a:rPr lang="pt-BR" altLang="pt-BR" sz="800" i="1" dirty="0">
                <a:solidFill>
                  <a:srgbClr val="000000"/>
                </a:solidFill>
                <a:latin typeface="Arial" charset="0"/>
              </a:rPr>
              <a:t>CGEPR/SPPS/MTPS.</a:t>
            </a:r>
            <a:endParaRPr lang="pt-BR" altLang="pt-BR" sz="800" i="1" dirty="0">
              <a:latin typeface="Arial" charset="0"/>
            </a:endParaRPr>
          </a:p>
          <a:p>
            <a:r>
              <a:rPr lang="pt-BR" altLang="pt-BR" sz="800" i="1" dirty="0">
                <a:latin typeface="Arial" charset="0"/>
              </a:rPr>
              <a:t>Obs.: Foram considerados apenas os habitantes de domicílios onde todos os moradores declararam a integralidade de seus rendimentos. </a:t>
            </a:r>
          </a:p>
          <a:p>
            <a:r>
              <a:rPr lang="pt-BR" altLang="pt-BR" sz="800" i="1" dirty="0">
                <a:latin typeface="Arial" charset="0"/>
              </a:rPr>
              <a:t>* Linha de Pobreza = ½ salário mínimo.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908050" y="925212"/>
            <a:ext cx="7829758" cy="1200329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pt-BR" sz="2400" dirty="0">
                <a:solidFill>
                  <a:srgbClr val="329369"/>
                </a:solidFill>
              </a:rPr>
              <a:t>Com a ampliação da cobertura e dos benefícios, a Previdência Social tem sido decisiva para a redução da pobreza no Brasil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51520" y="2924944"/>
            <a:ext cx="8569325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pt-BR" altLang="pt-BR" sz="5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altLang="pt-BR" sz="4000" dirty="0">
                <a:solidFill>
                  <a:srgbClr val="329369"/>
                </a:solidFill>
              </a:rPr>
              <a:t>RESULTADO DO REGIME GERAL DE PREVIDÊNCIA SOCIAL – RGPS </a:t>
            </a:r>
          </a:p>
          <a:p>
            <a:pPr algn="ctr">
              <a:defRPr/>
            </a:pPr>
            <a:endParaRPr lang="pt-BR" altLang="pt-BR" sz="4000" dirty="0">
              <a:solidFill>
                <a:srgbClr val="329369"/>
              </a:solidFill>
            </a:endParaRPr>
          </a:p>
        </p:txBody>
      </p:sp>
      <p:sp>
        <p:nvSpPr>
          <p:cNvPr id="3" name="Retângulo 2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6492875"/>
            <a:ext cx="5562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Fonte: Fluxo de Caixa INSS; Informar/DATAPREV.</a:t>
            </a:r>
          </a:p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Elaboração: SPPS/MPS.</a:t>
            </a:r>
            <a:endParaRPr lang="pt-BR" altLang="pt-BR" sz="800">
              <a:solidFill>
                <a:schemeClr val="tx1"/>
              </a:solidFill>
            </a:endParaRPr>
          </a:p>
        </p:txBody>
      </p:sp>
      <p:pic>
        <p:nvPicPr>
          <p:cNvPr id="6148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508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pt-BR" altLang="pt-BR" dirty="0">
                <a:solidFill>
                  <a:srgbClr val="329369"/>
                </a:solidFill>
              </a:rPr>
              <a:t>Arrecadação Líquida, Despesa com Benefícios e Resultado Previdenciário – </a:t>
            </a:r>
            <a:r>
              <a:rPr lang="pt-BR" altLang="pt-BR" dirty="0">
                <a:solidFill>
                  <a:srgbClr val="FF0000"/>
                </a:solidFill>
              </a:rPr>
              <a:t>URBANO</a:t>
            </a:r>
          </a:p>
          <a:p>
            <a:pPr algn="ctr">
              <a:lnSpc>
                <a:spcPct val="105000"/>
              </a:lnSpc>
            </a:pPr>
            <a:r>
              <a:rPr lang="pt-BR" altLang="pt-BR" dirty="0">
                <a:solidFill>
                  <a:srgbClr val="329369"/>
                </a:solidFill>
              </a:rPr>
              <a:t>Acumulado de Janeiro a Dezembro (2011 a 2015) – Em R$ Bilhões de Dez/15 (INPC)</a:t>
            </a:r>
          </a:p>
        </p:txBody>
      </p:sp>
    </p:spTree>
    <p:extLst>
      <p:ext uri="{BB962C8B-B14F-4D97-AF65-F5344CB8AC3E}">
        <p14:creationId xmlns:p14="http://schemas.microsoft.com/office/powerpoint/2010/main" xmlns="" val="14059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6492875"/>
            <a:ext cx="5562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Fonte: Fluxo de Caixa INSS; Informar/DATAPREV.</a:t>
            </a:r>
          </a:p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Elaboração: SPPS/MPS.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908050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pt-BR" altLang="pt-BR" sz="1700" dirty="0">
                <a:solidFill>
                  <a:srgbClr val="329369"/>
                </a:solidFill>
              </a:rPr>
              <a:t>Arrecadação Líquida, Despesa com Benefícios e Necessidade de Financiamento – </a:t>
            </a:r>
            <a:r>
              <a:rPr lang="pt-BR" altLang="pt-BR" sz="1700" dirty="0">
                <a:solidFill>
                  <a:srgbClr val="FF0000"/>
                </a:solidFill>
              </a:rPr>
              <a:t>RURAL</a:t>
            </a:r>
          </a:p>
          <a:p>
            <a:pPr algn="ctr">
              <a:lnSpc>
                <a:spcPct val="105000"/>
              </a:lnSpc>
            </a:pPr>
            <a:r>
              <a:rPr lang="pt-BR" altLang="pt-BR" sz="1700" dirty="0">
                <a:solidFill>
                  <a:srgbClr val="329369"/>
                </a:solidFill>
              </a:rPr>
              <a:t>Acumulado de Janeiro a Dezembro (2011 a 2015) – Em R$ Bilhões de Dez/2015 (INPC)</a:t>
            </a:r>
          </a:p>
        </p:txBody>
      </p:sp>
      <p:pic>
        <p:nvPicPr>
          <p:cNvPr id="13316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09075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3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pt-BR" altLang="pt-BR" sz="1700" dirty="0">
                <a:solidFill>
                  <a:srgbClr val="329369"/>
                </a:solidFill>
              </a:rPr>
              <a:t>Arrecadação Líquida, Despesa com Benefícios e Necessidade de </a:t>
            </a:r>
            <a:r>
              <a:rPr lang="pt-BR" altLang="pt-BR" sz="1700" dirty="0" smtClean="0">
                <a:solidFill>
                  <a:srgbClr val="329369"/>
                </a:solidFill>
              </a:rPr>
              <a:t>Financiamento - </a:t>
            </a:r>
            <a:r>
              <a:rPr lang="pt-BR" altLang="pt-BR" sz="1700" dirty="0" smtClean="0">
                <a:solidFill>
                  <a:srgbClr val="FF0000"/>
                </a:solidFill>
              </a:rPr>
              <a:t>TOTAL</a:t>
            </a:r>
            <a:endParaRPr lang="pt-BR" altLang="pt-BR" sz="1700" dirty="0">
              <a:solidFill>
                <a:srgbClr val="FF0000"/>
              </a:solidFill>
            </a:endParaRPr>
          </a:p>
          <a:p>
            <a:pPr algn="ctr">
              <a:lnSpc>
                <a:spcPct val="105000"/>
              </a:lnSpc>
            </a:pPr>
            <a:r>
              <a:rPr lang="pt-BR" altLang="pt-BR" sz="1700" dirty="0">
                <a:solidFill>
                  <a:srgbClr val="329369"/>
                </a:solidFill>
              </a:rPr>
              <a:t>Acumulado de Janeiro a Dezembro (2011 a 2015) – Em R$ Bilhões de Dez/15 (INPC)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6492875"/>
            <a:ext cx="5562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Fonte: Fluxo de Caixa INSS; Informar/DATAPREV.</a:t>
            </a:r>
          </a:p>
          <a:p>
            <a:r>
              <a:rPr lang="pt-BR" altLang="pt-BR" sz="800">
                <a:solidFill>
                  <a:schemeClr val="tx1"/>
                </a:solidFill>
                <a:cs typeface="Times New Roman" panose="02020603050405020304" pitchFamily="18" charset="0"/>
              </a:rPr>
              <a:t>Elaboração: SPPS/MPS.</a:t>
            </a:r>
            <a:endParaRPr lang="pt-BR" altLang="pt-BR" sz="800">
              <a:solidFill>
                <a:schemeClr val="tx1"/>
              </a:solidFill>
            </a:endParaRPr>
          </a:p>
        </p:txBody>
      </p:sp>
      <p:pic>
        <p:nvPicPr>
          <p:cNvPr id="19460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1412875"/>
            <a:ext cx="912495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745264" y="5445224"/>
            <a:ext cx="340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dirty="0" smtClean="0">
                <a:solidFill>
                  <a:srgbClr val="329369"/>
                </a:solidFill>
              </a:rPr>
              <a:t>Déficit estimado 2016: 125,6 bi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20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30163" y="6405563"/>
            <a:ext cx="720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s-ES" sz="800" i="1">
                <a:solidFill>
                  <a:schemeClr val="tx1"/>
                </a:solidFill>
              </a:rPr>
              <a:t>Fonte: MPS.</a:t>
            </a:r>
          </a:p>
          <a:p>
            <a:r>
              <a:rPr lang="pt-BR" altLang="es-ES" sz="800" i="1">
                <a:solidFill>
                  <a:schemeClr val="tx1"/>
                </a:solidFill>
              </a:rPr>
              <a:t>Elaboração: SPPS.</a:t>
            </a:r>
          </a:p>
        </p:txBody>
      </p:sp>
      <p:sp>
        <p:nvSpPr>
          <p:cNvPr id="25603" name="Rectangle 9"/>
          <p:cNvSpPr>
            <a:spLocks noChangeArrowheads="1"/>
          </p:cNvSpPr>
          <p:nvPr/>
        </p:nvSpPr>
        <p:spPr bwMode="auto">
          <a:xfrm>
            <a:off x="0" y="908050"/>
            <a:ext cx="9144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pt-BR" altLang="es-ES" dirty="0">
                <a:solidFill>
                  <a:srgbClr val="329369"/>
                </a:solidFill>
              </a:rPr>
              <a:t>Evolução da Receita, Despesa e NFPS – 2010 a 2019 – Valores em % do PIB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/>
          </p:nvPr>
        </p:nvGraphicFramePr>
        <p:xfrm>
          <a:off x="575556" y="1431642"/>
          <a:ext cx="7992888" cy="4985148"/>
        </p:xfrm>
        <a:graphic>
          <a:graphicData uri="http://schemas.openxmlformats.org/presentationml/2006/ole">
            <p:oleObj spid="_x0000_s122887" name="Planilha" r:id="rId4" imgW="9649800" imgH="6018336" progId="Excel.Sheet.12">
              <p:embed/>
            </p:oleObj>
          </a:graphicData>
        </a:graphic>
      </p:graphicFrame>
      <p:sp>
        <p:nvSpPr>
          <p:cNvPr id="5" name="Retângulo 4"/>
          <p:cNvSpPr/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26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250</Words>
  <Application>Microsoft Office PowerPoint</Application>
  <PresentationFormat>Apresentação na tela (4:3)</PresentationFormat>
  <Paragraphs>26</Paragraphs>
  <Slides>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Design padrão</vt:lpstr>
      <vt:lpstr>Planilha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Emanuel  de Araujo Dantas - MPS</dc:creator>
  <cp:lastModifiedBy>Selma</cp:lastModifiedBy>
  <cp:revision>222</cp:revision>
  <cp:lastPrinted>2015-10-16T00:07:54Z</cp:lastPrinted>
  <dcterms:created xsi:type="dcterms:W3CDTF">1601-01-01T00:00:00Z</dcterms:created>
  <dcterms:modified xsi:type="dcterms:W3CDTF">2017-03-07T21:15:18Z</dcterms:modified>
</cp:coreProperties>
</file>